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6" r:id="rId3"/>
    <p:sldId id="307" r:id="rId4"/>
    <p:sldId id="308" r:id="rId5"/>
    <p:sldId id="309" r:id="rId6"/>
    <p:sldId id="310"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26" r:id="rId23"/>
    <p:sldId id="327" r:id="rId24"/>
    <p:sldId id="328" r:id="rId25"/>
    <p:sldId id="329" r:id="rId26"/>
    <p:sldId id="330" r:id="rId27"/>
    <p:sldId id="331" r:id="rId28"/>
    <p:sldId id="335" r:id="rId29"/>
    <p:sldId id="336" r:id="rId30"/>
    <p:sldId id="353" r:id="rId31"/>
    <p:sldId id="332" r:id="rId32"/>
    <p:sldId id="333" r:id="rId33"/>
    <p:sldId id="334" r:id="rId34"/>
    <p:sldId id="337" r:id="rId35"/>
    <p:sldId id="338" r:id="rId36"/>
    <p:sldId id="339" r:id="rId37"/>
    <p:sldId id="340" r:id="rId38"/>
    <p:sldId id="341" r:id="rId39"/>
    <p:sldId id="342" r:id="rId40"/>
    <p:sldId id="343" r:id="rId41"/>
    <p:sldId id="344" r:id="rId42"/>
    <p:sldId id="345" r:id="rId43"/>
    <p:sldId id="346" r:id="rId44"/>
    <p:sldId id="347" r:id="rId45"/>
    <p:sldId id="348" r:id="rId46"/>
    <p:sldId id="349" r:id="rId47"/>
    <p:sldId id="350" r:id="rId48"/>
    <p:sldId id="351" r:id="rId49"/>
    <p:sldId id="352" r:id="rId5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F008870-0C72-417C-9271-2563C57113AE}"/>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457903E1-FF97-4FB0-BD91-1C7295B32E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8119C6D6-2DC3-4029-A89B-3C0B40A7A5B7}"/>
              </a:ext>
            </a:extLst>
          </p:cNvPr>
          <p:cNvSpPr>
            <a:spLocks noGrp="1"/>
          </p:cNvSpPr>
          <p:nvPr>
            <p:ph type="dt" sz="half" idx="10"/>
          </p:nvPr>
        </p:nvSpPr>
        <p:spPr/>
        <p:txBody>
          <a:bodyPr/>
          <a:lstStyle/>
          <a:p>
            <a:fld id="{9737916F-E73E-4CCC-8A3E-DBB1F965780E}" type="datetimeFigureOut">
              <a:rPr lang="zh-TW" altLang="en-US" smtClean="0"/>
              <a:t>2022/11/19</a:t>
            </a:fld>
            <a:endParaRPr lang="zh-TW" altLang="en-US"/>
          </a:p>
        </p:txBody>
      </p:sp>
      <p:sp>
        <p:nvSpPr>
          <p:cNvPr id="5" name="頁尾版面配置區 4">
            <a:extLst>
              <a:ext uri="{FF2B5EF4-FFF2-40B4-BE49-F238E27FC236}">
                <a16:creationId xmlns:a16="http://schemas.microsoft.com/office/drawing/2014/main" id="{40F5C921-BF01-4C53-A9B5-3AE6A10D321D}"/>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AB163224-9463-4897-9D4F-3FFDF856A557}"/>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1116993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02A601D-4FDD-4419-9BD0-B1B6F258767D}"/>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3214D09A-8977-4294-ACF1-9CD64A1000CD}"/>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5C83F3A0-0C48-442D-B488-C09BC7FC00DA}"/>
              </a:ext>
            </a:extLst>
          </p:cNvPr>
          <p:cNvSpPr>
            <a:spLocks noGrp="1"/>
          </p:cNvSpPr>
          <p:nvPr>
            <p:ph type="dt" sz="half" idx="10"/>
          </p:nvPr>
        </p:nvSpPr>
        <p:spPr/>
        <p:txBody>
          <a:bodyPr/>
          <a:lstStyle/>
          <a:p>
            <a:fld id="{9737916F-E73E-4CCC-8A3E-DBB1F965780E}" type="datetimeFigureOut">
              <a:rPr lang="zh-TW" altLang="en-US" smtClean="0"/>
              <a:t>2022/11/19</a:t>
            </a:fld>
            <a:endParaRPr lang="zh-TW" altLang="en-US"/>
          </a:p>
        </p:txBody>
      </p:sp>
      <p:sp>
        <p:nvSpPr>
          <p:cNvPr id="5" name="頁尾版面配置區 4">
            <a:extLst>
              <a:ext uri="{FF2B5EF4-FFF2-40B4-BE49-F238E27FC236}">
                <a16:creationId xmlns:a16="http://schemas.microsoft.com/office/drawing/2014/main" id="{00EF82BE-F233-4BA9-A651-9D0A367DF01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73DA39CF-A3BF-418B-A2FC-E845ECB6E734}"/>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2846874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156547F3-4BC3-44D7-88EB-72A10B6C38D0}"/>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D2B50804-E595-47B1-B1AF-78B1C82B6639}"/>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FD4F92B9-C144-429E-978C-0B95CCCD92E3}"/>
              </a:ext>
            </a:extLst>
          </p:cNvPr>
          <p:cNvSpPr>
            <a:spLocks noGrp="1"/>
          </p:cNvSpPr>
          <p:nvPr>
            <p:ph type="dt" sz="half" idx="10"/>
          </p:nvPr>
        </p:nvSpPr>
        <p:spPr/>
        <p:txBody>
          <a:bodyPr/>
          <a:lstStyle/>
          <a:p>
            <a:fld id="{9737916F-E73E-4CCC-8A3E-DBB1F965780E}" type="datetimeFigureOut">
              <a:rPr lang="zh-TW" altLang="en-US" smtClean="0"/>
              <a:t>2022/11/19</a:t>
            </a:fld>
            <a:endParaRPr lang="zh-TW" altLang="en-US"/>
          </a:p>
        </p:txBody>
      </p:sp>
      <p:sp>
        <p:nvSpPr>
          <p:cNvPr id="5" name="頁尾版面配置區 4">
            <a:extLst>
              <a:ext uri="{FF2B5EF4-FFF2-40B4-BE49-F238E27FC236}">
                <a16:creationId xmlns:a16="http://schemas.microsoft.com/office/drawing/2014/main" id="{71027C9D-9C9E-45FE-8C90-8D7F0BD330DE}"/>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C32D85BB-CD6C-4188-B2D1-50D48B55C311}"/>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2713710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4EF287C-5D43-49E6-A2DB-969A8798D9D9}"/>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418BD4C5-2F58-4855-9252-370505946D27}"/>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2978082D-B3AD-4942-8731-B9A15EA556C8}"/>
              </a:ext>
            </a:extLst>
          </p:cNvPr>
          <p:cNvSpPr>
            <a:spLocks noGrp="1"/>
          </p:cNvSpPr>
          <p:nvPr>
            <p:ph type="dt" sz="half" idx="10"/>
          </p:nvPr>
        </p:nvSpPr>
        <p:spPr/>
        <p:txBody>
          <a:bodyPr/>
          <a:lstStyle/>
          <a:p>
            <a:fld id="{9737916F-E73E-4CCC-8A3E-DBB1F965780E}" type="datetimeFigureOut">
              <a:rPr lang="zh-TW" altLang="en-US" smtClean="0"/>
              <a:t>2022/11/19</a:t>
            </a:fld>
            <a:endParaRPr lang="zh-TW" altLang="en-US"/>
          </a:p>
        </p:txBody>
      </p:sp>
      <p:sp>
        <p:nvSpPr>
          <p:cNvPr id="5" name="頁尾版面配置區 4">
            <a:extLst>
              <a:ext uri="{FF2B5EF4-FFF2-40B4-BE49-F238E27FC236}">
                <a16:creationId xmlns:a16="http://schemas.microsoft.com/office/drawing/2014/main" id="{7DF860FC-2A1F-44DF-95E8-29D2A1CF860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307FDCB4-61E3-439E-84A1-1E78A608C3C3}"/>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3964834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3B3905D-4999-40C4-8ED9-8D6015A144EC}"/>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B5157D6A-4BBD-4B61-BE87-D7BA52B0EC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660D27A6-BA07-464D-BD90-36CBE5FB22B6}"/>
              </a:ext>
            </a:extLst>
          </p:cNvPr>
          <p:cNvSpPr>
            <a:spLocks noGrp="1"/>
          </p:cNvSpPr>
          <p:nvPr>
            <p:ph type="dt" sz="half" idx="10"/>
          </p:nvPr>
        </p:nvSpPr>
        <p:spPr/>
        <p:txBody>
          <a:bodyPr/>
          <a:lstStyle/>
          <a:p>
            <a:fld id="{9737916F-E73E-4CCC-8A3E-DBB1F965780E}" type="datetimeFigureOut">
              <a:rPr lang="zh-TW" altLang="en-US" smtClean="0"/>
              <a:t>2022/11/19</a:t>
            </a:fld>
            <a:endParaRPr lang="zh-TW" altLang="en-US"/>
          </a:p>
        </p:txBody>
      </p:sp>
      <p:sp>
        <p:nvSpPr>
          <p:cNvPr id="5" name="頁尾版面配置區 4">
            <a:extLst>
              <a:ext uri="{FF2B5EF4-FFF2-40B4-BE49-F238E27FC236}">
                <a16:creationId xmlns:a16="http://schemas.microsoft.com/office/drawing/2014/main" id="{428732C0-7796-4494-83CE-243124820532}"/>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F673DB55-A31E-4FC9-8F33-C1523B43970C}"/>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1833524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7CBB5CE-18B8-4A08-B2D7-8FCAAF303825}"/>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7CF3B881-FF2E-4482-B3F7-30458575B183}"/>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36F469AD-2DD8-4BB8-AE9F-0B14BD7AAE4F}"/>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2EFE35DE-5CBC-4F2D-9656-E00963A37F02}"/>
              </a:ext>
            </a:extLst>
          </p:cNvPr>
          <p:cNvSpPr>
            <a:spLocks noGrp="1"/>
          </p:cNvSpPr>
          <p:nvPr>
            <p:ph type="dt" sz="half" idx="10"/>
          </p:nvPr>
        </p:nvSpPr>
        <p:spPr/>
        <p:txBody>
          <a:bodyPr/>
          <a:lstStyle/>
          <a:p>
            <a:fld id="{9737916F-E73E-4CCC-8A3E-DBB1F965780E}" type="datetimeFigureOut">
              <a:rPr lang="zh-TW" altLang="en-US" smtClean="0"/>
              <a:t>2022/11/19</a:t>
            </a:fld>
            <a:endParaRPr lang="zh-TW" altLang="en-US"/>
          </a:p>
        </p:txBody>
      </p:sp>
      <p:sp>
        <p:nvSpPr>
          <p:cNvPr id="6" name="頁尾版面配置區 5">
            <a:extLst>
              <a:ext uri="{FF2B5EF4-FFF2-40B4-BE49-F238E27FC236}">
                <a16:creationId xmlns:a16="http://schemas.microsoft.com/office/drawing/2014/main" id="{F06DDABF-8908-4CC2-B720-384A49070FAE}"/>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65DC508A-3231-4F89-80FC-49774A4F6DF7}"/>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1647009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4835E54-53D0-43C4-84B2-E89CFB9FAE97}"/>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CAE3B06F-C015-4EB4-ABB6-15A915DA02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0370DAB7-6B15-417C-8A06-3EABC1257145}"/>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2182FD2A-2747-4D15-988F-C06761653A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5310D3AA-B7D1-4A83-A478-053DF5956D43}"/>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37777FE9-FFD9-46BE-8DC7-106FDAD207B2}"/>
              </a:ext>
            </a:extLst>
          </p:cNvPr>
          <p:cNvSpPr>
            <a:spLocks noGrp="1"/>
          </p:cNvSpPr>
          <p:nvPr>
            <p:ph type="dt" sz="half" idx="10"/>
          </p:nvPr>
        </p:nvSpPr>
        <p:spPr/>
        <p:txBody>
          <a:bodyPr/>
          <a:lstStyle/>
          <a:p>
            <a:fld id="{9737916F-E73E-4CCC-8A3E-DBB1F965780E}" type="datetimeFigureOut">
              <a:rPr lang="zh-TW" altLang="en-US" smtClean="0"/>
              <a:t>2022/11/19</a:t>
            </a:fld>
            <a:endParaRPr lang="zh-TW" altLang="en-US"/>
          </a:p>
        </p:txBody>
      </p:sp>
      <p:sp>
        <p:nvSpPr>
          <p:cNvPr id="8" name="頁尾版面配置區 7">
            <a:extLst>
              <a:ext uri="{FF2B5EF4-FFF2-40B4-BE49-F238E27FC236}">
                <a16:creationId xmlns:a16="http://schemas.microsoft.com/office/drawing/2014/main" id="{0C318B15-FD82-4F07-97CC-0A1F16FE411B}"/>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C7A79159-09BD-434D-93F2-1FAF2911CBC1}"/>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1058034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034A99C-5508-4B48-97B5-2EDF09FD8F89}"/>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EF276592-6A08-4B60-8DEA-8922C3B92BBB}"/>
              </a:ext>
            </a:extLst>
          </p:cNvPr>
          <p:cNvSpPr>
            <a:spLocks noGrp="1"/>
          </p:cNvSpPr>
          <p:nvPr>
            <p:ph type="dt" sz="half" idx="10"/>
          </p:nvPr>
        </p:nvSpPr>
        <p:spPr/>
        <p:txBody>
          <a:bodyPr/>
          <a:lstStyle/>
          <a:p>
            <a:fld id="{9737916F-E73E-4CCC-8A3E-DBB1F965780E}" type="datetimeFigureOut">
              <a:rPr lang="zh-TW" altLang="en-US" smtClean="0"/>
              <a:t>2022/11/19</a:t>
            </a:fld>
            <a:endParaRPr lang="zh-TW" altLang="en-US"/>
          </a:p>
        </p:txBody>
      </p:sp>
      <p:sp>
        <p:nvSpPr>
          <p:cNvPr id="4" name="頁尾版面配置區 3">
            <a:extLst>
              <a:ext uri="{FF2B5EF4-FFF2-40B4-BE49-F238E27FC236}">
                <a16:creationId xmlns:a16="http://schemas.microsoft.com/office/drawing/2014/main" id="{181E2221-61DB-444D-9559-DDEE21857B4C}"/>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24017C61-4DAE-4EBD-8FE7-A692C6B17091}"/>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823151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B2BAECA4-982D-45B7-B24D-DA2C49FEE420}"/>
              </a:ext>
            </a:extLst>
          </p:cNvPr>
          <p:cNvSpPr>
            <a:spLocks noGrp="1"/>
          </p:cNvSpPr>
          <p:nvPr>
            <p:ph type="dt" sz="half" idx="10"/>
          </p:nvPr>
        </p:nvSpPr>
        <p:spPr/>
        <p:txBody>
          <a:bodyPr/>
          <a:lstStyle/>
          <a:p>
            <a:fld id="{9737916F-E73E-4CCC-8A3E-DBB1F965780E}" type="datetimeFigureOut">
              <a:rPr lang="zh-TW" altLang="en-US" smtClean="0"/>
              <a:t>2022/11/19</a:t>
            </a:fld>
            <a:endParaRPr lang="zh-TW" altLang="en-US"/>
          </a:p>
        </p:txBody>
      </p:sp>
      <p:sp>
        <p:nvSpPr>
          <p:cNvPr id="3" name="頁尾版面配置區 2">
            <a:extLst>
              <a:ext uri="{FF2B5EF4-FFF2-40B4-BE49-F238E27FC236}">
                <a16:creationId xmlns:a16="http://schemas.microsoft.com/office/drawing/2014/main" id="{7D7D5574-23ED-4C13-A1B7-EE3BC0D72095}"/>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65406391-5A5F-4477-8885-BFE814F3552A}"/>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2483537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7A37668-888A-4F1F-B9DA-CF289F25D68B}"/>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AC11131B-F03A-42F4-9A76-DD45D8D9EB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F5293086-1AD6-4132-9959-8F9ABF01D2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4F068B06-0330-4D48-BBBB-B4359224A021}"/>
              </a:ext>
            </a:extLst>
          </p:cNvPr>
          <p:cNvSpPr>
            <a:spLocks noGrp="1"/>
          </p:cNvSpPr>
          <p:nvPr>
            <p:ph type="dt" sz="half" idx="10"/>
          </p:nvPr>
        </p:nvSpPr>
        <p:spPr/>
        <p:txBody>
          <a:bodyPr/>
          <a:lstStyle/>
          <a:p>
            <a:fld id="{9737916F-E73E-4CCC-8A3E-DBB1F965780E}" type="datetimeFigureOut">
              <a:rPr lang="zh-TW" altLang="en-US" smtClean="0"/>
              <a:t>2022/11/19</a:t>
            </a:fld>
            <a:endParaRPr lang="zh-TW" altLang="en-US"/>
          </a:p>
        </p:txBody>
      </p:sp>
      <p:sp>
        <p:nvSpPr>
          <p:cNvPr id="6" name="頁尾版面配置區 5">
            <a:extLst>
              <a:ext uri="{FF2B5EF4-FFF2-40B4-BE49-F238E27FC236}">
                <a16:creationId xmlns:a16="http://schemas.microsoft.com/office/drawing/2014/main" id="{3D10B0A2-FBC3-44C2-8B0F-4FC976D4A624}"/>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4D69C40C-D632-4421-B988-9EC25D6C5FF5}"/>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1248883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881D654-2CDD-4FD7-8A42-7A88C9D8E18F}"/>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D05DA721-6FCE-4CC8-B05D-F46D1FEEE1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97DC0342-5F6C-4894-9C52-B95506B72C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1B8E203D-4CB4-4176-A814-90B2BE690113}"/>
              </a:ext>
            </a:extLst>
          </p:cNvPr>
          <p:cNvSpPr>
            <a:spLocks noGrp="1"/>
          </p:cNvSpPr>
          <p:nvPr>
            <p:ph type="dt" sz="half" idx="10"/>
          </p:nvPr>
        </p:nvSpPr>
        <p:spPr/>
        <p:txBody>
          <a:bodyPr/>
          <a:lstStyle/>
          <a:p>
            <a:fld id="{9737916F-E73E-4CCC-8A3E-DBB1F965780E}" type="datetimeFigureOut">
              <a:rPr lang="zh-TW" altLang="en-US" smtClean="0"/>
              <a:t>2022/11/19</a:t>
            </a:fld>
            <a:endParaRPr lang="zh-TW" altLang="en-US"/>
          </a:p>
        </p:txBody>
      </p:sp>
      <p:sp>
        <p:nvSpPr>
          <p:cNvPr id="6" name="頁尾版面配置區 5">
            <a:extLst>
              <a:ext uri="{FF2B5EF4-FFF2-40B4-BE49-F238E27FC236}">
                <a16:creationId xmlns:a16="http://schemas.microsoft.com/office/drawing/2014/main" id="{085B2B67-CCD2-498E-9B99-7909A5565A01}"/>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F194E2B0-B7A3-4BE6-AB1F-189DDB57834F}"/>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3616089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1AC51319-EC34-497C-88D1-4CEC778B44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CF8B04CA-AEA1-4EC9-A9E7-1FF0E6639E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D3E8919A-36C9-4080-8944-5292D203A0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37916F-E73E-4CCC-8A3E-DBB1F965780E}" type="datetimeFigureOut">
              <a:rPr lang="zh-TW" altLang="en-US" smtClean="0"/>
              <a:t>2022/11/19</a:t>
            </a:fld>
            <a:endParaRPr lang="zh-TW" altLang="en-US"/>
          </a:p>
        </p:txBody>
      </p:sp>
      <p:sp>
        <p:nvSpPr>
          <p:cNvPr id="5" name="頁尾版面配置區 4">
            <a:extLst>
              <a:ext uri="{FF2B5EF4-FFF2-40B4-BE49-F238E27FC236}">
                <a16:creationId xmlns:a16="http://schemas.microsoft.com/office/drawing/2014/main" id="{F20423AB-96B7-4530-B1B9-6E3F3C94D8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809E3165-ED36-4192-862C-6BE43F5AB9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3393820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57E76E-F23F-40CC-8E53-85CDE34381AB}"/>
              </a:ext>
            </a:extLst>
          </p:cNvPr>
          <p:cNvSpPr>
            <a:spLocks noGrp="1"/>
          </p:cNvSpPr>
          <p:nvPr>
            <p:ph type="title"/>
          </p:nvPr>
        </p:nvSpPr>
        <p:spPr/>
        <p:txBody>
          <a:bodyPr/>
          <a:lstStyle/>
          <a:p>
            <a:r>
              <a:rPr lang="en-US" altLang="zh-TW" b="1" dirty="0"/>
              <a:t>Chapter 6 Preparing Data for Machine Learning</a:t>
            </a:r>
            <a:endParaRPr lang="zh-TW" altLang="en-US" b="1" dirty="0"/>
          </a:p>
        </p:txBody>
      </p:sp>
      <p:sp>
        <p:nvSpPr>
          <p:cNvPr id="3" name="內容版面配置區 2">
            <a:extLst>
              <a:ext uri="{FF2B5EF4-FFF2-40B4-BE49-F238E27FC236}">
                <a16:creationId xmlns:a16="http://schemas.microsoft.com/office/drawing/2014/main" id="{7ECCD8A8-29F5-4A3A-917B-C3F18C84BEA2}"/>
              </a:ext>
            </a:extLst>
          </p:cNvPr>
          <p:cNvSpPr>
            <a:spLocks noGrp="1"/>
          </p:cNvSpPr>
          <p:nvPr>
            <p:ph idx="1"/>
          </p:nvPr>
        </p:nvSpPr>
        <p:spPr/>
        <p:txBody>
          <a:bodyPr>
            <a:normAutofit/>
          </a:bodyPr>
          <a:lstStyle/>
          <a:p>
            <a:r>
              <a:rPr lang="en-US" altLang="zh-TW" dirty="0"/>
              <a:t>Data collection, preparation, and normalization is one of the primary steps in any machine learning experiment.</a:t>
            </a:r>
          </a:p>
          <a:p>
            <a:r>
              <a:rPr lang="en-US" altLang="zh-TW" dirty="0"/>
              <a:t>Almost all of the machine learning algorithms (there are some interesting exceptions though) work with vectors of numbers.</a:t>
            </a:r>
          </a:p>
          <a:p>
            <a:r>
              <a:rPr lang="en-US" altLang="zh-TW" dirty="0"/>
              <a:t>So regardless of the kind of original data you are working with, you should know how to convert it into a usable format without losing necessary details.</a:t>
            </a:r>
            <a:endParaRPr lang="zh-TW" altLang="en-US" dirty="0"/>
          </a:p>
        </p:txBody>
      </p:sp>
    </p:spTree>
    <p:extLst>
      <p:ext uri="{BB962C8B-B14F-4D97-AF65-F5344CB8AC3E}">
        <p14:creationId xmlns:p14="http://schemas.microsoft.com/office/powerpoint/2010/main" val="1724328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8299D128-9D64-4A09-8D0C-78A706130DD7}"/>
              </a:ext>
            </a:extLst>
          </p:cNvPr>
          <p:cNvPicPr>
            <a:picLocks noChangeAspect="1"/>
          </p:cNvPicPr>
          <p:nvPr/>
        </p:nvPicPr>
        <p:blipFill>
          <a:blip r:embed="rId2"/>
          <a:stretch>
            <a:fillRect/>
          </a:stretch>
        </p:blipFill>
        <p:spPr>
          <a:xfrm>
            <a:off x="999413" y="1819050"/>
            <a:ext cx="10193173" cy="3219899"/>
          </a:xfrm>
          <a:prstGeom prst="rect">
            <a:avLst/>
          </a:prstGeom>
        </p:spPr>
      </p:pic>
    </p:spTree>
    <p:extLst>
      <p:ext uri="{BB962C8B-B14F-4D97-AF65-F5344CB8AC3E}">
        <p14:creationId xmlns:p14="http://schemas.microsoft.com/office/powerpoint/2010/main" val="3137058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45E2CDA-6153-42AE-898B-CCA816C9D6C0}"/>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66D6D222-CDF4-4207-90D2-F167B4938703}"/>
              </a:ext>
            </a:extLst>
          </p:cNvPr>
          <p:cNvSpPr>
            <a:spLocks noGrp="1"/>
          </p:cNvSpPr>
          <p:nvPr>
            <p:ph idx="1"/>
          </p:nvPr>
        </p:nvSpPr>
        <p:spPr/>
        <p:txBody>
          <a:bodyPr/>
          <a:lstStyle/>
          <a:p>
            <a:r>
              <a:rPr lang="en-US" altLang="zh-TW" dirty="0"/>
              <a:t>Let’s prepare a simple </a:t>
            </a:r>
            <a:r>
              <a:rPr lang="en-US" altLang="zh-TW" dirty="0" err="1"/>
              <a:t>dataframe</a:t>
            </a:r>
            <a:r>
              <a:rPr lang="en-US" altLang="zh-TW" dirty="0"/>
              <a:t> for this example.</a:t>
            </a:r>
          </a:p>
          <a:p>
            <a:pPr marL="457200" lvl="1" indent="0">
              <a:buNone/>
            </a:pPr>
            <a:r>
              <a:rPr lang="en-US" altLang="zh-TW" dirty="0"/>
              <a:t>import pandas as pd</a:t>
            </a:r>
          </a:p>
          <a:p>
            <a:pPr marL="457200" lvl="1" indent="0">
              <a:buNone/>
            </a:pPr>
            <a:r>
              <a:rPr lang="en-US" altLang="zh-TW" dirty="0"/>
              <a:t>df = </a:t>
            </a:r>
            <a:r>
              <a:rPr lang="en-US" altLang="zh-TW" dirty="0" err="1"/>
              <a:t>pd.DataFrame</a:t>
            </a:r>
            <a:r>
              <a:rPr lang="en-US" altLang="zh-TW" dirty="0"/>
              <a:t>([["Edward Remirez","Male",28,"Bachelors"],</a:t>
            </a:r>
          </a:p>
          <a:p>
            <a:pPr marL="457200" lvl="1" indent="0">
              <a:buNone/>
            </a:pPr>
            <a:r>
              <a:rPr lang="en-US" altLang="zh-TW" dirty="0"/>
              <a:t>["Arnav Sharma","Male",23,"Masters"],</a:t>
            </a:r>
          </a:p>
          <a:p>
            <a:pPr marL="457200" lvl="1" indent="0">
              <a:buNone/>
            </a:pPr>
            <a:r>
              <a:rPr lang="en-US" altLang="zh-TW" dirty="0"/>
              <a:t>["Sophia Smith","Female",19,"High School"]], columns=['</a:t>
            </a:r>
            <a:r>
              <a:rPr lang="en-US" altLang="zh-TW" dirty="0" err="1"/>
              <a:t>Name','Gender','Age</a:t>
            </a:r>
            <a:r>
              <a:rPr lang="en-US" altLang="zh-TW" dirty="0"/>
              <a:t>',</a:t>
            </a:r>
          </a:p>
          <a:p>
            <a:pPr marL="457200" lvl="1" indent="0">
              <a:buNone/>
            </a:pPr>
            <a:r>
              <a:rPr lang="en-US" altLang="zh-TW" dirty="0"/>
              <a:t>'Degree'])</a:t>
            </a:r>
          </a:p>
          <a:p>
            <a:pPr marL="457200" lvl="1" indent="0">
              <a:buNone/>
            </a:pPr>
            <a:r>
              <a:rPr lang="en-US" altLang="zh-TW" dirty="0"/>
              <a:t>print(df)</a:t>
            </a:r>
            <a:endParaRPr lang="zh-TW" altLang="en-US" dirty="0"/>
          </a:p>
        </p:txBody>
      </p:sp>
    </p:spTree>
    <p:extLst>
      <p:ext uri="{BB962C8B-B14F-4D97-AF65-F5344CB8AC3E}">
        <p14:creationId xmlns:p14="http://schemas.microsoft.com/office/powerpoint/2010/main" val="2898964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07687023-4F56-4995-925F-2624DCCB0B75}"/>
              </a:ext>
            </a:extLst>
          </p:cNvPr>
          <p:cNvPicPr>
            <a:picLocks noChangeAspect="1"/>
          </p:cNvPicPr>
          <p:nvPr/>
        </p:nvPicPr>
        <p:blipFill>
          <a:blip r:embed="rId2"/>
          <a:stretch>
            <a:fillRect/>
          </a:stretch>
        </p:blipFill>
        <p:spPr>
          <a:xfrm>
            <a:off x="780308" y="1857155"/>
            <a:ext cx="10631384" cy="3143689"/>
          </a:xfrm>
          <a:prstGeom prst="rect">
            <a:avLst/>
          </a:prstGeom>
        </p:spPr>
      </p:pic>
    </p:spTree>
    <p:extLst>
      <p:ext uri="{BB962C8B-B14F-4D97-AF65-F5344CB8AC3E}">
        <p14:creationId xmlns:p14="http://schemas.microsoft.com/office/powerpoint/2010/main" val="727289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B380E2B-36B0-49C1-AE3E-F0D8116FFF83}"/>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D97293E4-1A02-4A12-9BE8-B4209129D88D}"/>
              </a:ext>
            </a:extLst>
          </p:cNvPr>
          <p:cNvSpPr>
            <a:spLocks noGrp="1"/>
          </p:cNvSpPr>
          <p:nvPr>
            <p:ph idx="1"/>
          </p:nvPr>
        </p:nvSpPr>
        <p:spPr/>
        <p:txBody>
          <a:bodyPr>
            <a:normAutofit/>
          </a:bodyPr>
          <a:lstStyle/>
          <a:p>
            <a:r>
              <a:rPr lang="en-US" altLang="zh-TW" dirty="0"/>
              <a:t>We need to import the necessary class from </a:t>
            </a:r>
            <a:r>
              <a:rPr lang="en-US" altLang="zh-TW" dirty="0" err="1"/>
              <a:t>sklearn.preprocessing</a:t>
            </a:r>
            <a:r>
              <a:rPr lang="en-US" altLang="zh-TW" dirty="0"/>
              <a:t> and fit an</a:t>
            </a:r>
            <a:r>
              <a:rPr lang="zh-TW" altLang="en-US" dirty="0"/>
              <a:t> </a:t>
            </a:r>
            <a:r>
              <a:rPr lang="en-US" altLang="zh-TW" dirty="0"/>
              <a:t>object of </a:t>
            </a:r>
            <a:r>
              <a:rPr lang="en-US" altLang="zh-TW" dirty="0" err="1"/>
              <a:t>OneHotEncoder</a:t>
            </a:r>
            <a:r>
              <a:rPr lang="en-US" altLang="zh-TW" dirty="0"/>
              <a:t>.</a:t>
            </a:r>
          </a:p>
          <a:p>
            <a:r>
              <a:rPr lang="en-US" altLang="zh-TW" dirty="0"/>
              <a:t>To convert your data into transformed attributes, use the following:</a:t>
            </a:r>
          </a:p>
          <a:p>
            <a:pPr marL="457200" lvl="1" indent="0">
              <a:buNone/>
            </a:pPr>
            <a:r>
              <a:rPr lang="en-US" altLang="zh-TW" dirty="0" err="1"/>
              <a:t>gender_values</a:t>
            </a:r>
            <a:r>
              <a:rPr lang="en-US" altLang="zh-TW" dirty="0"/>
              <a:t> = </a:t>
            </a:r>
            <a:r>
              <a:rPr lang="en-US" altLang="zh-TW" dirty="0" err="1"/>
              <a:t>encoder_for_gender.transform</a:t>
            </a:r>
            <a:r>
              <a:rPr lang="en-US" altLang="zh-TW" dirty="0"/>
              <a:t>(df[['Gender']])</a:t>
            </a:r>
          </a:p>
          <a:p>
            <a:r>
              <a:rPr lang="en-US" altLang="zh-TW" dirty="0" err="1"/>
              <a:t>gender_values</a:t>
            </a:r>
            <a:r>
              <a:rPr lang="en-US" altLang="zh-TW" dirty="0"/>
              <a:t> is a sparse matrix; that is, the elements are stored only where the</a:t>
            </a:r>
            <a:r>
              <a:rPr lang="zh-TW" altLang="en-US" dirty="0"/>
              <a:t> </a:t>
            </a:r>
            <a:r>
              <a:rPr lang="en-US" altLang="zh-TW" dirty="0"/>
              <a:t>nonzero values are present. You can convert it to NumPy array using</a:t>
            </a:r>
          </a:p>
          <a:p>
            <a:pPr marL="457200" lvl="1" indent="0">
              <a:buNone/>
            </a:pPr>
            <a:r>
              <a:rPr lang="en-US" altLang="zh-TW" dirty="0" err="1"/>
              <a:t>gender_values.toarray</a:t>
            </a:r>
            <a:r>
              <a:rPr lang="en-US" altLang="zh-TW" dirty="0"/>
              <a:t>()</a:t>
            </a:r>
          </a:p>
          <a:p>
            <a:r>
              <a:rPr lang="en-US" altLang="zh-TW" dirty="0"/>
              <a:t>You can repack these values in the </a:t>
            </a:r>
            <a:r>
              <a:rPr lang="en-US" altLang="zh-TW" dirty="0" err="1"/>
              <a:t>dataframe</a:t>
            </a:r>
            <a:r>
              <a:rPr lang="en-US" altLang="zh-TW" dirty="0"/>
              <a:t> using</a:t>
            </a:r>
          </a:p>
          <a:p>
            <a:pPr marL="457200" lvl="1" indent="0">
              <a:buNone/>
            </a:pPr>
            <a:r>
              <a:rPr lang="en-US" altLang="zh-TW" dirty="0"/>
              <a:t>df[['</a:t>
            </a:r>
            <a:r>
              <a:rPr lang="en-US" altLang="zh-TW" dirty="0" err="1"/>
              <a:t>Gender_F</a:t>
            </a:r>
            <a:r>
              <a:rPr lang="en-US" altLang="zh-TW" dirty="0"/>
              <a:t>', '</a:t>
            </a:r>
            <a:r>
              <a:rPr lang="en-US" altLang="zh-TW" dirty="0" err="1"/>
              <a:t>Gender_M</a:t>
            </a:r>
            <a:r>
              <a:rPr lang="en-US" altLang="zh-TW" dirty="0"/>
              <a:t>']] = </a:t>
            </a:r>
            <a:r>
              <a:rPr lang="en-US" altLang="zh-TW" dirty="0" err="1"/>
              <a:t>gender_values.toarray</a:t>
            </a:r>
            <a:r>
              <a:rPr lang="en-US" altLang="zh-TW" dirty="0"/>
              <a:t>()</a:t>
            </a:r>
          </a:p>
        </p:txBody>
      </p:sp>
    </p:spTree>
    <p:extLst>
      <p:ext uri="{BB962C8B-B14F-4D97-AF65-F5344CB8AC3E}">
        <p14:creationId xmlns:p14="http://schemas.microsoft.com/office/powerpoint/2010/main" val="3261427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7E4B36D-8A9D-453F-A3C0-596067974931}"/>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BC028DCE-2951-480F-958D-4F7AA3C66629}"/>
              </a:ext>
            </a:extLst>
          </p:cNvPr>
          <p:cNvSpPr>
            <a:spLocks noGrp="1"/>
          </p:cNvSpPr>
          <p:nvPr>
            <p:ph idx="1"/>
          </p:nvPr>
        </p:nvSpPr>
        <p:spPr/>
        <p:txBody>
          <a:bodyPr>
            <a:normAutofit fontScale="92500" lnSpcReduction="20000"/>
          </a:bodyPr>
          <a:lstStyle/>
          <a:p>
            <a:pPr marL="457200" lvl="1" indent="0">
              <a:buNone/>
            </a:pPr>
            <a:r>
              <a:rPr lang="en-US" altLang="zh-TW" dirty="0"/>
              <a:t>import pandas as pd</a:t>
            </a:r>
          </a:p>
          <a:p>
            <a:pPr marL="457200" lvl="1" indent="0">
              <a:buNone/>
            </a:pPr>
            <a:r>
              <a:rPr lang="en-US" altLang="zh-TW" dirty="0"/>
              <a:t>df = </a:t>
            </a:r>
            <a:r>
              <a:rPr lang="en-US" altLang="zh-TW" dirty="0" err="1"/>
              <a:t>pd.DataFrame</a:t>
            </a:r>
            <a:r>
              <a:rPr lang="en-US" altLang="zh-TW" dirty="0"/>
              <a:t>([["Edward Remirez","Male",28,"Bachelors"],</a:t>
            </a:r>
          </a:p>
          <a:p>
            <a:pPr marL="457200" lvl="1" indent="0">
              <a:buNone/>
            </a:pPr>
            <a:r>
              <a:rPr lang="en-US" altLang="zh-TW" dirty="0"/>
              <a:t>["Arnav Sharma","Male",23,"Masters"],</a:t>
            </a:r>
          </a:p>
          <a:p>
            <a:pPr marL="457200" lvl="1" indent="0">
              <a:buNone/>
            </a:pPr>
            <a:r>
              <a:rPr lang="en-US" altLang="zh-TW" dirty="0"/>
              <a:t>["Sophia Smith","Female",19,"High School"]], columns=['</a:t>
            </a:r>
            <a:r>
              <a:rPr lang="en-US" altLang="zh-TW" dirty="0" err="1"/>
              <a:t>Name','Gender','Age</a:t>
            </a:r>
            <a:r>
              <a:rPr lang="en-US" altLang="zh-TW" dirty="0"/>
              <a:t>',</a:t>
            </a:r>
          </a:p>
          <a:p>
            <a:pPr marL="457200" lvl="1" indent="0">
              <a:buNone/>
            </a:pPr>
            <a:r>
              <a:rPr lang="en-US" altLang="zh-TW" dirty="0"/>
              <a:t>'Degree'])</a:t>
            </a:r>
          </a:p>
          <a:p>
            <a:pPr marL="457200" lvl="1" indent="0">
              <a:buNone/>
            </a:pPr>
            <a:r>
              <a:rPr lang="en-US" altLang="zh-TW" dirty="0"/>
              <a:t>print(df)</a:t>
            </a:r>
          </a:p>
          <a:p>
            <a:pPr marL="457200" lvl="1" indent="0">
              <a:buNone/>
            </a:pPr>
            <a:r>
              <a:rPr lang="en-US" altLang="zh-TW" dirty="0"/>
              <a:t>from </a:t>
            </a:r>
            <a:r>
              <a:rPr lang="en-US" altLang="zh-TW" dirty="0" err="1"/>
              <a:t>sklearn.preprocessing</a:t>
            </a:r>
            <a:r>
              <a:rPr lang="en-US" altLang="zh-TW" dirty="0"/>
              <a:t> import </a:t>
            </a:r>
            <a:r>
              <a:rPr lang="en-US" altLang="zh-TW" dirty="0" err="1"/>
              <a:t>OneHotEncoder</a:t>
            </a:r>
            <a:endParaRPr lang="en-US" altLang="zh-TW" dirty="0"/>
          </a:p>
          <a:p>
            <a:pPr marL="457200" lvl="1" indent="0">
              <a:buNone/>
            </a:pPr>
            <a:r>
              <a:rPr lang="en-US" altLang="zh-TW" dirty="0" err="1"/>
              <a:t>encoder_for_gender</a:t>
            </a:r>
            <a:r>
              <a:rPr lang="en-US" altLang="zh-TW" dirty="0"/>
              <a:t> = </a:t>
            </a:r>
            <a:r>
              <a:rPr lang="en-US" altLang="zh-TW" dirty="0" err="1"/>
              <a:t>OneHotEncoder</a:t>
            </a:r>
            <a:r>
              <a:rPr lang="en-US" altLang="zh-TW" dirty="0"/>
              <a:t>().fit(df[['Gender']])</a:t>
            </a:r>
          </a:p>
          <a:p>
            <a:pPr marL="457200" lvl="1" indent="0">
              <a:buNone/>
            </a:pPr>
            <a:r>
              <a:rPr lang="en-US" altLang="zh-TW" dirty="0"/>
              <a:t>print(</a:t>
            </a:r>
            <a:r>
              <a:rPr lang="en-US" altLang="zh-TW" dirty="0" err="1"/>
              <a:t>encoder_for_gender</a:t>
            </a:r>
            <a:r>
              <a:rPr lang="en-US" altLang="zh-TW" dirty="0"/>
              <a:t>)</a:t>
            </a:r>
          </a:p>
          <a:p>
            <a:pPr marL="457200" lvl="1" indent="0">
              <a:buNone/>
            </a:pPr>
            <a:r>
              <a:rPr lang="en-US" altLang="zh-TW" dirty="0"/>
              <a:t>print(</a:t>
            </a:r>
            <a:r>
              <a:rPr lang="en-US" altLang="zh-TW" dirty="0" err="1"/>
              <a:t>encoder_for_gender.categories</a:t>
            </a:r>
            <a:r>
              <a:rPr lang="en-US" altLang="zh-TW" dirty="0"/>
              <a:t>_)</a:t>
            </a:r>
          </a:p>
          <a:p>
            <a:pPr marL="457200" lvl="1" indent="0">
              <a:buNone/>
            </a:pPr>
            <a:r>
              <a:rPr lang="en-US" altLang="zh-TW" dirty="0" err="1"/>
              <a:t>gender_values</a:t>
            </a:r>
            <a:r>
              <a:rPr lang="en-US" altLang="zh-TW" dirty="0"/>
              <a:t> = </a:t>
            </a:r>
            <a:r>
              <a:rPr lang="en-US" altLang="zh-TW" dirty="0" err="1"/>
              <a:t>encoder_for_gender.transform</a:t>
            </a:r>
            <a:r>
              <a:rPr lang="en-US" altLang="zh-TW" dirty="0"/>
              <a:t>(df[['Gender']])</a:t>
            </a:r>
          </a:p>
          <a:p>
            <a:pPr marL="457200" lvl="1" indent="0">
              <a:buNone/>
            </a:pPr>
            <a:r>
              <a:rPr lang="en-US" altLang="zh-TW" dirty="0"/>
              <a:t>print(</a:t>
            </a:r>
            <a:r>
              <a:rPr lang="en-US" altLang="zh-TW" dirty="0" err="1"/>
              <a:t>gender_values.toarray</a:t>
            </a:r>
            <a:r>
              <a:rPr lang="en-US" altLang="zh-TW" dirty="0"/>
              <a:t>())</a:t>
            </a:r>
          </a:p>
          <a:p>
            <a:pPr marL="457200" lvl="1" indent="0">
              <a:buNone/>
            </a:pPr>
            <a:r>
              <a:rPr lang="en-US" altLang="zh-TW" dirty="0"/>
              <a:t>df[['</a:t>
            </a:r>
            <a:r>
              <a:rPr lang="en-US" altLang="zh-TW" dirty="0" err="1"/>
              <a:t>Gender_F</a:t>
            </a:r>
            <a:r>
              <a:rPr lang="en-US" altLang="zh-TW" dirty="0"/>
              <a:t>', '</a:t>
            </a:r>
            <a:r>
              <a:rPr lang="en-US" altLang="zh-TW" dirty="0" err="1"/>
              <a:t>Gender_M</a:t>
            </a:r>
            <a:r>
              <a:rPr lang="en-US" altLang="zh-TW" dirty="0"/>
              <a:t>']] = </a:t>
            </a:r>
            <a:r>
              <a:rPr lang="en-US" altLang="zh-TW" dirty="0" err="1"/>
              <a:t>gender_values.toarray</a:t>
            </a:r>
            <a:r>
              <a:rPr lang="en-US" altLang="zh-TW" dirty="0"/>
              <a:t>()</a:t>
            </a:r>
          </a:p>
          <a:p>
            <a:pPr marL="457200" lvl="1" indent="0">
              <a:buNone/>
            </a:pPr>
            <a:r>
              <a:rPr lang="en-US" altLang="zh-TW" dirty="0"/>
              <a:t>print(df)</a:t>
            </a:r>
            <a:endParaRPr lang="zh-TW" altLang="en-US" dirty="0"/>
          </a:p>
        </p:txBody>
      </p:sp>
    </p:spTree>
    <p:extLst>
      <p:ext uri="{BB962C8B-B14F-4D97-AF65-F5344CB8AC3E}">
        <p14:creationId xmlns:p14="http://schemas.microsoft.com/office/powerpoint/2010/main" val="3940602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A465CC9-1959-4334-AB8C-E240977BB80A}"/>
              </a:ext>
            </a:extLst>
          </p:cNvPr>
          <p:cNvSpPr>
            <a:spLocks noGrp="1"/>
          </p:cNvSpPr>
          <p:nvPr>
            <p:ph type="title"/>
          </p:nvPr>
        </p:nvSpPr>
        <p:spPr/>
        <p:txBody>
          <a:bodyPr/>
          <a:lstStyle/>
          <a:p>
            <a:r>
              <a:rPr lang="en-US" altLang="zh-TW" b="1" dirty="0"/>
              <a:t>Transforming Ordinal Attributes</a:t>
            </a:r>
            <a:endParaRPr lang="zh-TW" altLang="en-US" b="1" dirty="0"/>
          </a:p>
        </p:txBody>
      </p:sp>
      <p:sp>
        <p:nvSpPr>
          <p:cNvPr id="3" name="內容版面配置區 2">
            <a:extLst>
              <a:ext uri="{FF2B5EF4-FFF2-40B4-BE49-F238E27FC236}">
                <a16:creationId xmlns:a16="http://schemas.microsoft.com/office/drawing/2014/main" id="{A55AE9DA-2E60-43B7-A4C6-3DB5B087B73A}"/>
              </a:ext>
            </a:extLst>
          </p:cNvPr>
          <p:cNvSpPr>
            <a:spLocks noGrp="1"/>
          </p:cNvSpPr>
          <p:nvPr>
            <p:ph idx="1"/>
          </p:nvPr>
        </p:nvSpPr>
        <p:spPr/>
        <p:txBody>
          <a:bodyPr/>
          <a:lstStyle/>
          <a:p>
            <a:r>
              <a:rPr lang="en-US" altLang="zh-TW" dirty="0"/>
              <a:t>Some attributes have relative ordering of values – these can be transformed in a slightly</a:t>
            </a:r>
            <a:r>
              <a:rPr lang="zh-TW" altLang="en-US" dirty="0"/>
              <a:t> </a:t>
            </a:r>
            <a:r>
              <a:rPr lang="en-US" altLang="zh-TW" dirty="0"/>
              <a:t>simpler manner that would also preserve the information about the ordering and help</a:t>
            </a:r>
            <a:r>
              <a:rPr lang="zh-TW" altLang="en-US" dirty="0"/>
              <a:t> </a:t>
            </a:r>
            <a:r>
              <a:rPr lang="en-US" altLang="zh-TW" dirty="0"/>
              <a:t>create more meaningful models.</a:t>
            </a:r>
          </a:p>
          <a:p>
            <a:r>
              <a:rPr lang="en-US" altLang="zh-TW" dirty="0"/>
              <a:t>We can assign a numeric value to each label, thus High School being 0,</a:t>
            </a:r>
            <a:r>
              <a:rPr lang="zh-TW" altLang="en-US" dirty="0"/>
              <a:t> </a:t>
            </a:r>
            <a:r>
              <a:rPr lang="en-US" altLang="zh-TW" dirty="0"/>
              <a:t>Bachelors as 1, Masters as 2, and Doctorate as 3.</a:t>
            </a:r>
          </a:p>
          <a:p>
            <a:pPr marL="457200" lvl="1" indent="0">
              <a:buNone/>
            </a:pPr>
            <a:r>
              <a:rPr lang="en-US" altLang="zh-TW" dirty="0"/>
              <a:t>Edward </a:t>
            </a:r>
            <a:r>
              <a:rPr lang="en-US" altLang="zh-TW" dirty="0" err="1"/>
              <a:t>Remirez</a:t>
            </a:r>
            <a:r>
              <a:rPr lang="en-US" altLang="zh-TW" dirty="0"/>
              <a:t>, Male, 28 years, Bachelors Degree</a:t>
            </a:r>
          </a:p>
          <a:p>
            <a:pPr marL="457200" lvl="1" indent="0">
              <a:buNone/>
            </a:pPr>
            <a:r>
              <a:rPr lang="en-US" altLang="zh-TW" dirty="0"/>
              <a:t>Edward </a:t>
            </a:r>
            <a:r>
              <a:rPr lang="en-US" altLang="zh-TW" dirty="0" err="1"/>
              <a:t>Remirez</a:t>
            </a:r>
            <a:r>
              <a:rPr lang="en-US" altLang="zh-TW" dirty="0"/>
              <a:t>, 0, 1, 0, 28 years, 1</a:t>
            </a:r>
            <a:endParaRPr lang="zh-TW" altLang="en-US" dirty="0"/>
          </a:p>
        </p:txBody>
      </p:sp>
    </p:spTree>
    <p:extLst>
      <p:ext uri="{BB962C8B-B14F-4D97-AF65-F5344CB8AC3E}">
        <p14:creationId xmlns:p14="http://schemas.microsoft.com/office/powerpoint/2010/main" val="2223879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C102115-882C-4E24-B1F1-D0EE388A75F1}"/>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E78C1EA9-B985-4C87-BE6A-2E179F5E5054}"/>
              </a:ext>
            </a:extLst>
          </p:cNvPr>
          <p:cNvSpPr>
            <a:spLocks noGrp="1"/>
          </p:cNvSpPr>
          <p:nvPr>
            <p:ph idx="1"/>
          </p:nvPr>
        </p:nvSpPr>
        <p:spPr/>
        <p:txBody>
          <a:bodyPr>
            <a:normAutofit fontScale="92500" lnSpcReduction="10000"/>
          </a:bodyPr>
          <a:lstStyle/>
          <a:p>
            <a:r>
              <a:rPr lang="en-US" altLang="zh-TW" dirty="0"/>
              <a:t>Here’s a quick example to convert Degree attribute to Ordinal Encoding.</a:t>
            </a:r>
          </a:p>
          <a:p>
            <a:pPr marL="457200" lvl="1" indent="0">
              <a:buNone/>
            </a:pPr>
            <a:r>
              <a:rPr lang="en-US" altLang="zh-TW" dirty="0"/>
              <a:t>from </a:t>
            </a:r>
            <a:r>
              <a:rPr lang="en-US" altLang="zh-TW" dirty="0" err="1"/>
              <a:t>sklearn.preprocessing</a:t>
            </a:r>
            <a:r>
              <a:rPr lang="en-US" altLang="zh-TW" dirty="0"/>
              <a:t> import </a:t>
            </a:r>
            <a:r>
              <a:rPr lang="en-US" altLang="zh-TW" dirty="0" err="1"/>
              <a:t>OrdinalEncoder</a:t>
            </a:r>
            <a:endParaRPr lang="en-US" altLang="zh-TW" dirty="0"/>
          </a:p>
          <a:p>
            <a:pPr marL="457200" lvl="1" indent="0">
              <a:buNone/>
            </a:pPr>
            <a:r>
              <a:rPr lang="en-US" altLang="zh-TW" dirty="0"/>
              <a:t>df = </a:t>
            </a:r>
            <a:r>
              <a:rPr lang="en-US" altLang="zh-TW" dirty="0" err="1"/>
              <a:t>pd.DataFrame</a:t>
            </a:r>
            <a:r>
              <a:rPr lang="en-US" altLang="zh-TW" dirty="0"/>
              <a:t>([["Edward Remirez","Male",28,"Bachelors"],</a:t>
            </a:r>
          </a:p>
          <a:p>
            <a:pPr marL="457200" lvl="1" indent="0">
              <a:buNone/>
            </a:pPr>
            <a:r>
              <a:rPr lang="en-US" altLang="zh-TW" dirty="0"/>
              <a:t>	["Arnav Sharma","Male",23,"Masters"],</a:t>
            </a:r>
          </a:p>
          <a:p>
            <a:pPr marL="457200" lvl="1" indent="0">
              <a:buNone/>
            </a:pPr>
            <a:r>
              <a:rPr lang="en-US" altLang="zh-TW" dirty="0"/>
              <a:t>	["Sophia Smith","Female",19,"High School"]], columns=['</a:t>
            </a:r>
            <a:r>
              <a:rPr lang="en-US" altLang="zh-TW" dirty="0" err="1"/>
              <a:t>Name','Gender','Age','Degree</a:t>
            </a:r>
            <a:r>
              <a:rPr lang="en-US" altLang="zh-TW" dirty="0"/>
              <a:t>'])</a:t>
            </a:r>
          </a:p>
          <a:p>
            <a:pPr marL="457200" lvl="1" indent="0">
              <a:buNone/>
            </a:pPr>
            <a:r>
              <a:rPr lang="en-US" altLang="zh-TW" dirty="0" err="1"/>
              <a:t>encoder_for_education</a:t>
            </a:r>
            <a:r>
              <a:rPr lang="en-US" altLang="zh-TW" dirty="0"/>
              <a:t> = </a:t>
            </a:r>
            <a:r>
              <a:rPr lang="en-US" altLang="zh-TW" dirty="0" err="1"/>
              <a:t>OrdinalEncoder</a:t>
            </a:r>
            <a:r>
              <a:rPr lang="en-US" altLang="zh-TW" dirty="0"/>
              <a:t>()</a:t>
            </a:r>
          </a:p>
          <a:p>
            <a:pPr marL="457200" lvl="1" indent="0">
              <a:buNone/>
            </a:pPr>
            <a:r>
              <a:rPr lang="en-US" altLang="zh-TW" dirty="0" err="1"/>
              <a:t>encoder_for_education.fit_transform</a:t>
            </a:r>
            <a:r>
              <a:rPr lang="en-US" altLang="zh-TW" dirty="0"/>
              <a:t>(df[['Degree']])</a:t>
            </a:r>
          </a:p>
          <a:p>
            <a:pPr marL="457200" lvl="1" indent="0">
              <a:buNone/>
            </a:pPr>
            <a:r>
              <a:rPr lang="en-US" altLang="zh-TW" dirty="0"/>
              <a:t>print(</a:t>
            </a:r>
            <a:r>
              <a:rPr lang="en-US" altLang="zh-TW" dirty="0" err="1"/>
              <a:t>encoder_for_education.categories</a:t>
            </a:r>
            <a:r>
              <a:rPr lang="en-US" altLang="zh-TW" dirty="0"/>
              <a:t>_)</a:t>
            </a:r>
          </a:p>
          <a:p>
            <a:pPr marL="457200" lvl="1" indent="0">
              <a:buNone/>
            </a:pPr>
            <a:r>
              <a:rPr lang="en-US" altLang="zh-TW" dirty="0" err="1"/>
              <a:t>encoder_for_education</a:t>
            </a:r>
            <a:r>
              <a:rPr lang="en-US" altLang="zh-TW" dirty="0"/>
              <a:t> = </a:t>
            </a:r>
            <a:r>
              <a:rPr lang="en-US" altLang="zh-TW" dirty="0" err="1"/>
              <a:t>OrdinalEncoder</a:t>
            </a:r>
            <a:r>
              <a:rPr lang="en-US" altLang="zh-TW" dirty="0"/>
              <a:t>(categories = [['Masters',</a:t>
            </a:r>
          </a:p>
          <a:p>
            <a:pPr marL="457200" lvl="1" indent="0">
              <a:buNone/>
            </a:pPr>
            <a:r>
              <a:rPr lang="en-US" altLang="zh-TW" dirty="0"/>
              <a:t>'</a:t>
            </a:r>
            <a:r>
              <a:rPr lang="en-US" altLang="zh-TW" dirty="0" err="1"/>
              <a:t>Bachelors','High</a:t>
            </a:r>
            <a:r>
              <a:rPr lang="en-US" altLang="zh-TW" dirty="0"/>
              <a:t> School', 'Doctoral']])</a:t>
            </a:r>
          </a:p>
          <a:p>
            <a:pPr marL="457200" lvl="1" indent="0">
              <a:buNone/>
            </a:pPr>
            <a:r>
              <a:rPr lang="en-US" altLang="zh-TW" dirty="0"/>
              <a:t>df[['</a:t>
            </a:r>
            <a:r>
              <a:rPr lang="en-US" altLang="zh-TW" dirty="0" err="1"/>
              <a:t>Degree_encoded</a:t>
            </a:r>
            <a:r>
              <a:rPr lang="en-US" altLang="zh-TW" dirty="0"/>
              <a:t>']] = </a:t>
            </a:r>
            <a:r>
              <a:rPr lang="en-US" altLang="zh-TW" dirty="0" err="1"/>
              <a:t>encoder_for_education.fit_transform</a:t>
            </a:r>
            <a:r>
              <a:rPr lang="en-US" altLang="zh-TW" dirty="0"/>
              <a:t>(df[['Degree']])</a:t>
            </a:r>
          </a:p>
          <a:p>
            <a:pPr marL="457200" lvl="1" indent="0">
              <a:buNone/>
            </a:pPr>
            <a:r>
              <a:rPr lang="en-US" altLang="zh-TW" dirty="0"/>
              <a:t>print(df)</a:t>
            </a:r>
            <a:endParaRPr lang="zh-TW" altLang="en-US" dirty="0"/>
          </a:p>
        </p:txBody>
      </p:sp>
    </p:spTree>
    <p:extLst>
      <p:ext uri="{BB962C8B-B14F-4D97-AF65-F5344CB8AC3E}">
        <p14:creationId xmlns:p14="http://schemas.microsoft.com/office/powerpoint/2010/main" val="1775484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ABE9A17-5563-490B-99C8-7889DA1248F1}"/>
              </a:ext>
            </a:extLst>
          </p:cNvPr>
          <p:cNvSpPr>
            <a:spLocks noGrp="1"/>
          </p:cNvSpPr>
          <p:nvPr>
            <p:ph type="title"/>
          </p:nvPr>
        </p:nvSpPr>
        <p:spPr/>
        <p:txBody>
          <a:bodyPr/>
          <a:lstStyle/>
          <a:p>
            <a:r>
              <a:rPr lang="en-US" altLang="zh-TW" b="1" dirty="0"/>
              <a:t>Normalization</a:t>
            </a:r>
            <a:endParaRPr lang="zh-TW" altLang="en-US" b="1" dirty="0"/>
          </a:p>
        </p:txBody>
      </p:sp>
      <p:sp>
        <p:nvSpPr>
          <p:cNvPr id="3" name="內容版面配置區 2">
            <a:extLst>
              <a:ext uri="{FF2B5EF4-FFF2-40B4-BE49-F238E27FC236}">
                <a16:creationId xmlns:a16="http://schemas.microsoft.com/office/drawing/2014/main" id="{8AA98429-8C71-4DA5-9F7D-EDBB1AEEAABD}"/>
              </a:ext>
            </a:extLst>
          </p:cNvPr>
          <p:cNvSpPr>
            <a:spLocks noGrp="1"/>
          </p:cNvSpPr>
          <p:nvPr>
            <p:ph idx="1"/>
          </p:nvPr>
        </p:nvSpPr>
        <p:spPr/>
        <p:txBody>
          <a:bodyPr/>
          <a:lstStyle/>
          <a:p>
            <a:r>
              <a:rPr lang="en-US" altLang="zh-TW" dirty="0"/>
              <a:t>Another important preprocessing step is to normalize the data so that the features are in a similar range.</a:t>
            </a:r>
          </a:p>
          <a:p>
            <a:r>
              <a:rPr lang="en-US" altLang="zh-TW" dirty="0"/>
              <a:t>It is highly important especially in case of experiments that use algorithms that are affected by the distribution shape or are based on vector- or distance-based computations.</a:t>
            </a:r>
            <a:endParaRPr lang="zh-TW" altLang="en-US" dirty="0"/>
          </a:p>
        </p:txBody>
      </p:sp>
    </p:spTree>
    <p:extLst>
      <p:ext uri="{BB962C8B-B14F-4D97-AF65-F5344CB8AC3E}">
        <p14:creationId xmlns:p14="http://schemas.microsoft.com/office/powerpoint/2010/main" val="4032319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ED0F465-92A2-4D18-B267-D5D2B938510D}"/>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9F28DE08-D883-4627-B959-948081F42C8A}"/>
              </a:ext>
            </a:extLst>
          </p:cNvPr>
          <p:cNvSpPr>
            <a:spLocks noGrp="1"/>
          </p:cNvSpPr>
          <p:nvPr>
            <p:ph idx="1"/>
          </p:nvPr>
        </p:nvSpPr>
        <p:spPr/>
        <p:txBody>
          <a:bodyPr/>
          <a:lstStyle/>
          <a:p>
            <a:r>
              <a:rPr lang="en-US" altLang="zh-TW" dirty="0"/>
              <a:t>Sample code</a:t>
            </a:r>
          </a:p>
          <a:p>
            <a:pPr marL="457200" lvl="1" indent="0">
              <a:buNone/>
            </a:pPr>
            <a:r>
              <a:rPr lang="en-US" altLang="zh-TW" dirty="0"/>
              <a:t>import pandas as pd</a:t>
            </a:r>
          </a:p>
          <a:p>
            <a:pPr marL="457200" lvl="1" indent="0">
              <a:buNone/>
            </a:pPr>
            <a:r>
              <a:rPr lang="en-US" altLang="zh-TW" dirty="0"/>
              <a:t>df = </a:t>
            </a:r>
            <a:r>
              <a:rPr lang="en-US" altLang="zh-TW" dirty="0" err="1"/>
              <a:t>pd.DataFrame</a:t>
            </a:r>
            <a:r>
              <a:rPr lang="en-US" altLang="zh-TW" dirty="0"/>
              <a:t>({'Age': {0: 28, 1: 23, 2: 19},</a:t>
            </a:r>
          </a:p>
          <a:p>
            <a:pPr marL="457200" lvl="1" indent="0">
              <a:buNone/>
            </a:pPr>
            <a:r>
              <a:rPr lang="en-US" altLang="zh-TW" dirty="0"/>
              <a:t>'</a:t>
            </a:r>
            <a:r>
              <a:rPr lang="en-US" altLang="zh-TW" dirty="0" err="1"/>
              <a:t>Gender_F</a:t>
            </a:r>
            <a:r>
              <a:rPr lang="en-US" altLang="zh-TW" dirty="0"/>
              <a:t>': {0: 0.0, 1: 0.0, 2: 1.0},</a:t>
            </a:r>
          </a:p>
          <a:p>
            <a:pPr marL="457200" lvl="1" indent="0">
              <a:buNone/>
            </a:pPr>
            <a:r>
              <a:rPr lang="en-US" altLang="zh-TW" dirty="0"/>
              <a:t>'</a:t>
            </a:r>
            <a:r>
              <a:rPr lang="en-US" altLang="zh-TW" dirty="0" err="1"/>
              <a:t>Gender_M</a:t>
            </a:r>
            <a:r>
              <a:rPr lang="en-US" altLang="zh-TW" dirty="0"/>
              <a:t>': {0: 1.0, 1: 1.0, 2: 0.0},</a:t>
            </a:r>
          </a:p>
          <a:p>
            <a:pPr marL="457200" lvl="1" indent="0">
              <a:buNone/>
            </a:pPr>
            <a:r>
              <a:rPr lang="en-US" altLang="zh-TW" dirty="0"/>
              <a:t>'</a:t>
            </a:r>
            <a:r>
              <a:rPr lang="en-US" altLang="zh-TW" dirty="0" err="1"/>
              <a:t>Degree_encoded</a:t>
            </a:r>
            <a:r>
              <a:rPr lang="en-US" altLang="zh-TW" dirty="0"/>
              <a:t>': {0: 0.0, 1: 2.0, 2: 1.0}})</a:t>
            </a:r>
          </a:p>
          <a:p>
            <a:pPr marL="457200" lvl="1" indent="0">
              <a:buNone/>
            </a:pPr>
            <a:r>
              <a:rPr lang="en-US" altLang="zh-TW" dirty="0"/>
              <a:t>print(df)</a:t>
            </a:r>
            <a:endParaRPr lang="zh-TW" altLang="en-US" dirty="0"/>
          </a:p>
        </p:txBody>
      </p:sp>
    </p:spTree>
    <p:extLst>
      <p:ext uri="{BB962C8B-B14F-4D97-AF65-F5344CB8AC3E}">
        <p14:creationId xmlns:p14="http://schemas.microsoft.com/office/powerpoint/2010/main" val="403044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B7EF9B03-FA64-475B-83D9-24B647C41BCB}"/>
              </a:ext>
            </a:extLst>
          </p:cNvPr>
          <p:cNvPicPr>
            <a:picLocks noChangeAspect="1"/>
          </p:cNvPicPr>
          <p:nvPr/>
        </p:nvPicPr>
        <p:blipFill>
          <a:blip r:embed="rId2"/>
          <a:stretch>
            <a:fillRect/>
          </a:stretch>
        </p:blipFill>
        <p:spPr>
          <a:xfrm>
            <a:off x="732676" y="1819050"/>
            <a:ext cx="10726647" cy="3219899"/>
          </a:xfrm>
          <a:prstGeom prst="rect">
            <a:avLst/>
          </a:prstGeom>
        </p:spPr>
      </p:pic>
    </p:spTree>
    <p:extLst>
      <p:ext uri="{BB962C8B-B14F-4D97-AF65-F5344CB8AC3E}">
        <p14:creationId xmlns:p14="http://schemas.microsoft.com/office/powerpoint/2010/main" val="110242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3E7270C-8F0D-4EF8-9DCD-21BD9B2B9DF3}"/>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048F55B9-70C1-4A77-9415-7430B9D6368D}"/>
              </a:ext>
            </a:extLst>
          </p:cNvPr>
          <p:cNvSpPr>
            <a:spLocks noGrp="1"/>
          </p:cNvSpPr>
          <p:nvPr>
            <p:ph idx="1"/>
          </p:nvPr>
        </p:nvSpPr>
        <p:spPr/>
        <p:txBody>
          <a:bodyPr>
            <a:normAutofit/>
          </a:bodyPr>
          <a:lstStyle/>
          <a:p>
            <a:r>
              <a:rPr lang="en-US" altLang="zh-TW" dirty="0"/>
              <a:t>We will begin this chapter by first looking at different kinds of data variables that we expect to find in our experiments.</a:t>
            </a:r>
          </a:p>
          <a:p>
            <a:r>
              <a:rPr lang="en-US" altLang="zh-TW" dirty="0"/>
              <a:t>After establishing that distinction, we will get in depth of processing well-structured data from comma-separated values (CSV) files – which would help us understand how to deal with data inconsistencies, missing data, etc., followed by feature selection and feature generation – which will help us convert rows of data into numerical vectors.</a:t>
            </a:r>
          </a:p>
          <a:p>
            <a:r>
              <a:rPr lang="en-US" altLang="zh-TW" dirty="0"/>
              <a:t>We will then discuss the standard methods to vectorize text and images, which are the most popular unstructured types of data.</a:t>
            </a:r>
            <a:endParaRPr lang="zh-TW" altLang="en-US" dirty="0"/>
          </a:p>
        </p:txBody>
      </p:sp>
    </p:spTree>
    <p:extLst>
      <p:ext uri="{BB962C8B-B14F-4D97-AF65-F5344CB8AC3E}">
        <p14:creationId xmlns:p14="http://schemas.microsoft.com/office/powerpoint/2010/main" val="977687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E87AE6E-583C-4948-9114-590871314745}"/>
              </a:ext>
            </a:extLst>
          </p:cNvPr>
          <p:cNvSpPr>
            <a:spLocks noGrp="1"/>
          </p:cNvSpPr>
          <p:nvPr>
            <p:ph type="title"/>
          </p:nvPr>
        </p:nvSpPr>
        <p:spPr/>
        <p:txBody>
          <a:bodyPr/>
          <a:lstStyle/>
          <a:p>
            <a:r>
              <a:rPr lang="en-US" altLang="zh-TW" dirty="0"/>
              <a:t>Min-Max Scaling</a:t>
            </a:r>
            <a:endParaRPr lang="zh-TW" altLang="en-US" dirty="0"/>
          </a:p>
        </p:txBody>
      </p:sp>
      <p:pic>
        <p:nvPicPr>
          <p:cNvPr id="4" name="圖片 3">
            <a:extLst>
              <a:ext uri="{FF2B5EF4-FFF2-40B4-BE49-F238E27FC236}">
                <a16:creationId xmlns:a16="http://schemas.microsoft.com/office/drawing/2014/main" id="{DA6F1286-C3AB-43E6-84E7-30B39E19A930}"/>
              </a:ext>
            </a:extLst>
          </p:cNvPr>
          <p:cNvPicPr>
            <a:picLocks noChangeAspect="1"/>
          </p:cNvPicPr>
          <p:nvPr/>
        </p:nvPicPr>
        <p:blipFill>
          <a:blip r:embed="rId2"/>
          <a:stretch>
            <a:fillRect/>
          </a:stretch>
        </p:blipFill>
        <p:spPr>
          <a:xfrm>
            <a:off x="227781" y="1690445"/>
            <a:ext cx="11736438" cy="3477110"/>
          </a:xfrm>
          <a:prstGeom prst="rect">
            <a:avLst/>
          </a:prstGeom>
        </p:spPr>
      </p:pic>
    </p:spTree>
    <p:extLst>
      <p:ext uri="{BB962C8B-B14F-4D97-AF65-F5344CB8AC3E}">
        <p14:creationId xmlns:p14="http://schemas.microsoft.com/office/powerpoint/2010/main" val="810550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DC6B33-B797-4967-90A4-636BB51AD649}"/>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A6E5EB1E-1F06-42CC-8925-0ED1DAA28435}"/>
              </a:ext>
            </a:extLst>
          </p:cNvPr>
          <p:cNvSpPr>
            <a:spLocks noGrp="1"/>
          </p:cNvSpPr>
          <p:nvPr>
            <p:ph idx="1"/>
          </p:nvPr>
        </p:nvSpPr>
        <p:spPr/>
        <p:txBody>
          <a:bodyPr>
            <a:normAutofit/>
          </a:bodyPr>
          <a:lstStyle/>
          <a:p>
            <a:pPr marL="457200" lvl="1" indent="0">
              <a:buNone/>
            </a:pPr>
            <a:r>
              <a:rPr lang="en-US" altLang="zh-TW" dirty="0"/>
              <a:t>import pandas as pd</a:t>
            </a:r>
          </a:p>
          <a:p>
            <a:pPr marL="457200" lvl="1" indent="0">
              <a:buNone/>
            </a:pPr>
            <a:r>
              <a:rPr lang="en-US" altLang="zh-TW" dirty="0"/>
              <a:t>df = </a:t>
            </a:r>
            <a:r>
              <a:rPr lang="en-US" altLang="zh-TW" dirty="0" err="1"/>
              <a:t>pd.DataFrame</a:t>
            </a:r>
            <a:r>
              <a:rPr lang="en-US" altLang="zh-TW" dirty="0"/>
              <a:t>({'Age': {0: 28, 1: 23, 2: 19},</a:t>
            </a:r>
          </a:p>
          <a:p>
            <a:pPr marL="457200" lvl="1" indent="0">
              <a:buNone/>
            </a:pPr>
            <a:r>
              <a:rPr lang="en-US" altLang="zh-TW" dirty="0"/>
              <a:t>'</a:t>
            </a:r>
            <a:r>
              <a:rPr lang="en-US" altLang="zh-TW" dirty="0" err="1"/>
              <a:t>Gender_F</a:t>
            </a:r>
            <a:r>
              <a:rPr lang="en-US" altLang="zh-TW" dirty="0"/>
              <a:t>': {0: 0.0, 1: 0.0, 2: 1.0},</a:t>
            </a:r>
          </a:p>
          <a:p>
            <a:pPr marL="457200" lvl="1" indent="0">
              <a:buNone/>
            </a:pPr>
            <a:r>
              <a:rPr lang="en-US" altLang="zh-TW" dirty="0"/>
              <a:t>'</a:t>
            </a:r>
            <a:r>
              <a:rPr lang="en-US" altLang="zh-TW" dirty="0" err="1"/>
              <a:t>Gender_M</a:t>
            </a:r>
            <a:r>
              <a:rPr lang="en-US" altLang="zh-TW" dirty="0"/>
              <a:t>': {0: 1.0, 1: 1.0, 2: 0.0},</a:t>
            </a:r>
          </a:p>
          <a:p>
            <a:pPr marL="457200" lvl="1" indent="0">
              <a:buNone/>
            </a:pPr>
            <a:r>
              <a:rPr lang="en-US" altLang="zh-TW" dirty="0"/>
              <a:t>'</a:t>
            </a:r>
            <a:r>
              <a:rPr lang="en-US" altLang="zh-TW" dirty="0" err="1"/>
              <a:t>Degree_encoded</a:t>
            </a:r>
            <a:r>
              <a:rPr lang="en-US" altLang="zh-TW" dirty="0"/>
              <a:t>': {0: 0.0, 1: 2.0, 2: 1.0}})</a:t>
            </a:r>
          </a:p>
          <a:p>
            <a:pPr marL="457200" lvl="1" indent="0">
              <a:buNone/>
            </a:pPr>
            <a:r>
              <a:rPr lang="en-US" altLang="zh-TW" dirty="0"/>
              <a:t>print(df)</a:t>
            </a:r>
          </a:p>
          <a:p>
            <a:pPr marL="457200" lvl="1" indent="0">
              <a:buNone/>
            </a:pPr>
            <a:r>
              <a:rPr lang="en-US" altLang="zh-TW" dirty="0"/>
              <a:t>from </a:t>
            </a:r>
            <a:r>
              <a:rPr lang="en-US" altLang="zh-TW" dirty="0" err="1"/>
              <a:t>sklearn.preprocessing</a:t>
            </a:r>
            <a:r>
              <a:rPr lang="en-US" altLang="zh-TW" dirty="0"/>
              <a:t> import </a:t>
            </a:r>
            <a:r>
              <a:rPr lang="en-US" altLang="zh-TW" dirty="0" err="1"/>
              <a:t>MinMaxScaler</a:t>
            </a:r>
            <a:endParaRPr lang="en-US" altLang="zh-TW" dirty="0"/>
          </a:p>
          <a:p>
            <a:pPr marL="457200" lvl="1" indent="0">
              <a:buNone/>
            </a:pPr>
            <a:r>
              <a:rPr lang="en-US" altLang="zh-TW" dirty="0"/>
              <a:t>scaler = </a:t>
            </a:r>
            <a:r>
              <a:rPr lang="en-US" altLang="zh-TW" dirty="0" err="1"/>
              <a:t>MinMaxScaler</a:t>
            </a:r>
            <a:r>
              <a:rPr lang="en-US" altLang="zh-TW" dirty="0"/>
              <a:t>()</a:t>
            </a:r>
          </a:p>
          <a:p>
            <a:pPr marL="457200" lvl="1" indent="0">
              <a:buNone/>
            </a:pPr>
            <a:r>
              <a:rPr lang="en-US" altLang="zh-TW" dirty="0" err="1"/>
              <a:t>scaler.fit</a:t>
            </a:r>
            <a:r>
              <a:rPr lang="en-US" altLang="zh-TW" dirty="0"/>
              <a:t>(df[['Age']])</a:t>
            </a:r>
          </a:p>
          <a:p>
            <a:pPr marL="457200" lvl="1" indent="0">
              <a:buNone/>
            </a:pPr>
            <a:r>
              <a:rPr lang="en-US" altLang="zh-TW" dirty="0"/>
              <a:t>df['Age'] = </a:t>
            </a:r>
            <a:r>
              <a:rPr lang="en-US" altLang="zh-TW" dirty="0" err="1"/>
              <a:t>scaler.transform</a:t>
            </a:r>
            <a:r>
              <a:rPr lang="en-US" altLang="zh-TW" dirty="0"/>
              <a:t>(df[['Age']])</a:t>
            </a:r>
          </a:p>
          <a:p>
            <a:pPr marL="457200" lvl="1" indent="0">
              <a:buNone/>
            </a:pPr>
            <a:r>
              <a:rPr lang="en-US" altLang="zh-TW" dirty="0"/>
              <a:t>print(df)</a:t>
            </a:r>
            <a:endParaRPr lang="zh-TW" altLang="en-US" dirty="0"/>
          </a:p>
        </p:txBody>
      </p:sp>
    </p:spTree>
    <p:extLst>
      <p:ext uri="{BB962C8B-B14F-4D97-AF65-F5344CB8AC3E}">
        <p14:creationId xmlns:p14="http://schemas.microsoft.com/office/powerpoint/2010/main" val="2625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955350FF-FB49-4C6B-866B-462BC001B754}"/>
              </a:ext>
            </a:extLst>
          </p:cNvPr>
          <p:cNvPicPr>
            <a:picLocks noChangeAspect="1"/>
          </p:cNvPicPr>
          <p:nvPr/>
        </p:nvPicPr>
        <p:blipFill>
          <a:blip r:embed="rId2"/>
          <a:stretch>
            <a:fillRect/>
          </a:stretch>
        </p:blipFill>
        <p:spPr>
          <a:xfrm>
            <a:off x="327807" y="1838103"/>
            <a:ext cx="11536385" cy="3181794"/>
          </a:xfrm>
          <a:prstGeom prst="rect">
            <a:avLst/>
          </a:prstGeom>
        </p:spPr>
      </p:pic>
    </p:spTree>
    <p:extLst>
      <p:ext uri="{BB962C8B-B14F-4D97-AF65-F5344CB8AC3E}">
        <p14:creationId xmlns:p14="http://schemas.microsoft.com/office/powerpoint/2010/main" val="751570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6B9C080-2FF1-4483-855D-6DC8A2EC7CC6}"/>
              </a:ext>
            </a:extLst>
          </p:cNvPr>
          <p:cNvSpPr>
            <a:spLocks noGrp="1"/>
          </p:cNvSpPr>
          <p:nvPr>
            <p:ph type="title"/>
          </p:nvPr>
        </p:nvSpPr>
        <p:spPr/>
        <p:txBody>
          <a:bodyPr/>
          <a:lstStyle/>
          <a:p>
            <a:r>
              <a:rPr lang="en-US" altLang="zh-TW" dirty="0"/>
              <a:t>Standard Scaling</a:t>
            </a:r>
            <a:endParaRPr lang="zh-TW" altLang="en-US" dirty="0"/>
          </a:p>
        </p:txBody>
      </p:sp>
      <p:pic>
        <p:nvPicPr>
          <p:cNvPr id="5" name="圖片 4">
            <a:extLst>
              <a:ext uri="{FF2B5EF4-FFF2-40B4-BE49-F238E27FC236}">
                <a16:creationId xmlns:a16="http://schemas.microsoft.com/office/drawing/2014/main" id="{100FDC5A-07B3-4C5E-8BF1-0523225316B0}"/>
              </a:ext>
            </a:extLst>
          </p:cNvPr>
          <p:cNvPicPr>
            <a:picLocks noChangeAspect="1"/>
          </p:cNvPicPr>
          <p:nvPr/>
        </p:nvPicPr>
        <p:blipFill>
          <a:blip r:embed="rId2"/>
          <a:stretch>
            <a:fillRect/>
          </a:stretch>
        </p:blipFill>
        <p:spPr>
          <a:xfrm>
            <a:off x="161097" y="2070452"/>
            <a:ext cx="11869806" cy="3724795"/>
          </a:xfrm>
          <a:prstGeom prst="rect">
            <a:avLst/>
          </a:prstGeom>
        </p:spPr>
      </p:pic>
    </p:spTree>
    <p:extLst>
      <p:ext uri="{BB962C8B-B14F-4D97-AF65-F5344CB8AC3E}">
        <p14:creationId xmlns:p14="http://schemas.microsoft.com/office/powerpoint/2010/main" val="828003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B4FE8DD-4301-42EB-B966-E396E0F34387}"/>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B1C1F82C-2834-42BC-9D95-F0E838525902}"/>
              </a:ext>
            </a:extLst>
          </p:cNvPr>
          <p:cNvSpPr>
            <a:spLocks noGrp="1"/>
          </p:cNvSpPr>
          <p:nvPr>
            <p:ph idx="1"/>
          </p:nvPr>
        </p:nvSpPr>
        <p:spPr/>
        <p:txBody>
          <a:bodyPr>
            <a:normAutofit fontScale="92500" lnSpcReduction="10000"/>
          </a:bodyPr>
          <a:lstStyle/>
          <a:p>
            <a:pPr marL="457200" lvl="1" indent="0">
              <a:buNone/>
            </a:pPr>
            <a:r>
              <a:rPr lang="en-US" altLang="zh-TW" dirty="0"/>
              <a:t>import pandas as pd</a:t>
            </a:r>
          </a:p>
          <a:p>
            <a:pPr marL="457200" lvl="1" indent="0">
              <a:buNone/>
            </a:pPr>
            <a:r>
              <a:rPr lang="en-US" altLang="zh-TW" dirty="0"/>
              <a:t>df = </a:t>
            </a:r>
            <a:r>
              <a:rPr lang="en-US" altLang="zh-TW" dirty="0" err="1"/>
              <a:t>pd.DataFrame</a:t>
            </a:r>
            <a:r>
              <a:rPr lang="en-US" altLang="zh-TW" dirty="0"/>
              <a:t>({'Age': {0: 28, 1: 23, 2: 19},</a:t>
            </a:r>
          </a:p>
          <a:p>
            <a:pPr marL="457200" lvl="1" indent="0">
              <a:buNone/>
            </a:pPr>
            <a:r>
              <a:rPr lang="en-US" altLang="zh-TW" dirty="0"/>
              <a:t>'</a:t>
            </a:r>
            <a:r>
              <a:rPr lang="en-US" altLang="zh-TW" dirty="0" err="1"/>
              <a:t>Gender_F</a:t>
            </a:r>
            <a:r>
              <a:rPr lang="en-US" altLang="zh-TW" dirty="0"/>
              <a:t>': {0: 0.0, 1: 0.0, 2: 1.0},</a:t>
            </a:r>
          </a:p>
          <a:p>
            <a:pPr marL="457200" lvl="1" indent="0">
              <a:buNone/>
            </a:pPr>
            <a:r>
              <a:rPr lang="en-US" altLang="zh-TW" dirty="0"/>
              <a:t>'</a:t>
            </a:r>
            <a:r>
              <a:rPr lang="en-US" altLang="zh-TW" dirty="0" err="1"/>
              <a:t>Gender_M</a:t>
            </a:r>
            <a:r>
              <a:rPr lang="en-US" altLang="zh-TW" dirty="0"/>
              <a:t>': {0: 1.0, 1: 1.0, 2: 0.0},</a:t>
            </a:r>
          </a:p>
          <a:p>
            <a:pPr marL="457200" lvl="1" indent="0">
              <a:buNone/>
            </a:pPr>
            <a:r>
              <a:rPr lang="en-US" altLang="zh-TW" dirty="0"/>
              <a:t>'</a:t>
            </a:r>
            <a:r>
              <a:rPr lang="en-US" altLang="zh-TW" dirty="0" err="1"/>
              <a:t>Degree_encoded</a:t>
            </a:r>
            <a:r>
              <a:rPr lang="en-US" altLang="zh-TW" dirty="0"/>
              <a:t>': {0: 0.0, 1: 2.0, 2: 1.0}})</a:t>
            </a:r>
          </a:p>
          <a:p>
            <a:pPr marL="457200" lvl="1" indent="0">
              <a:buNone/>
            </a:pPr>
            <a:r>
              <a:rPr lang="en-US" altLang="zh-TW" dirty="0"/>
              <a:t>print(df)</a:t>
            </a:r>
          </a:p>
          <a:p>
            <a:pPr marL="457200" lvl="1" indent="0">
              <a:buNone/>
            </a:pPr>
            <a:r>
              <a:rPr lang="en-US" altLang="zh-TW" dirty="0"/>
              <a:t>from </a:t>
            </a:r>
            <a:r>
              <a:rPr lang="en-US" altLang="zh-TW" dirty="0" err="1"/>
              <a:t>sklearn.preprocessing</a:t>
            </a:r>
            <a:r>
              <a:rPr lang="en-US" altLang="zh-TW" dirty="0"/>
              <a:t> import </a:t>
            </a:r>
            <a:r>
              <a:rPr lang="en-US" altLang="zh-TW" dirty="0" err="1"/>
              <a:t>StandardScaler</a:t>
            </a:r>
            <a:endParaRPr lang="en-US" altLang="zh-TW" dirty="0"/>
          </a:p>
          <a:p>
            <a:pPr marL="457200" lvl="1" indent="0">
              <a:buNone/>
            </a:pPr>
            <a:r>
              <a:rPr lang="en-US" altLang="zh-TW" dirty="0"/>
              <a:t>scaler = </a:t>
            </a:r>
            <a:r>
              <a:rPr lang="en-US" altLang="zh-TW" dirty="0" err="1"/>
              <a:t>StandardScaler</a:t>
            </a:r>
            <a:r>
              <a:rPr lang="en-US" altLang="zh-TW" dirty="0"/>
              <a:t>()</a:t>
            </a:r>
          </a:p>
          <a:p>
            <a:pPr marL="457200" lvl="1" indent="0">
              <a:buNone/>
            </a:pPr>
            <a:r>
              <a:rPr lang="en-US" altLang="zh-TW" dirty="0" err="1"/>
              <a:t>scaler.fit</a:t>
            </a:r>
            <a:r>
              <a:rPr lang="en-US" altLang="zh-TW" dirty="0"/>
              <a:t>(df[['Age']])</a:t>
            </a:r>
          </a:p>
          <a:p>
            <a:pPr marL="457200" lvl="1" indent="0">
              <a:buNone/>
            </a:pPr>
            <a:r>
              <a:rPr lang="en-US" altLang="zh-TW" dirty="0"/>
              <a:t>df['Age'] = </a:t>
            </a:r>
            <a:r>
              <a:rPr lang="en-US" altLang="zh-TW" dirty="0" err="1"/>
              <a:t>scaler.transform</a:t>
            </a:r>
            <a:r>
              <a:rPr lang="en-US" altLang="zh-TW" dirty="0"/>
              <a:t>(df[['Age']])</a:t>
            </a:r>
          </a:p>
          <a:p>
            <a:pPr marL="457200" lvl="1" indent="0">
              <a:buNone/>
            </a:pPr>
            <a:r>
              <a:rPr lang="en-US" altLang="zh-TW" dirty="0"/>
              <a:t>print(df)</a:t>
            </a:r>
          </a:p>
          <a:p>
            <a:pPr marL="457200" lvl="1" indent="0">
              <a:buNone/>
            </a:pPr>
            <a:r>
              <a:rPr lang="en-US" altLang="zh-TW" dirty="0"/>
              <a:t>print(</a:t>
            </a:r>
            <a:r>
              <a:rPr lang="en-US" altLang="zh-TW" dirty="0" err="1"/>
              <a:t>scaler.mean</a:t>
            </a:r>
            <a:r>
              <a:rPr lang="en-US" altLang="zh-TW" dirty="0"/>
              <a:t>_)</a:t>
            </a:r>
          </a:p>
          <a:p>
            <a:pPr marL="457200" lvl="1" indent="0">
              <a:buNone/>
            </a:pPr>
            <a:r>
              <a:rPr lang="en-US" altLang="zh-TW" dirty="0"/>
              <a:t>print(</a:t>
            </a:r>
            <a:r>
              <a:rPr lang="en-US" altLang="zh-TW" dirty="0" err="1"/>
              <a:t>scaler.scale</a:t>
            </a:r>
            <a:r>
              <a:rPr lang="en-US" altLang="zh-TW" dirty="0"/>
              <a:t>_)</a:t>
            </a:r>
            <a:endParaRPr lang="zh-TW" altLang="en-US" dirty="0"/>
          </a:p>
        </p:txBody>
      </p:sp>
    </p:spTree>
    <p:extLst>
      <p:ext uri="{BB962C8B-B14F-4D97-AF65-F5344CB8AC3E}">
        <p14:creationId xmlns:p14="http://schemas.microsoft.com/office/powerpoint/2010/main" val="42789473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BAB55CB6-A49B-4AE7-9BC7-9FA2C68DB63F}"/>
              </a:ext>
            </a:extLst>
          </p:cNvPr>
          <p:cNvPicPr>
            <a:picLocks noChangeAspect="1"/>
          </p:cNvPicPr>
          <p:nvPr/>
        </p:nvPicPr>
        <p:blipFill>
          <a:blip r:embed="rId2"/>
          <a:stretch>
            <a:fillRect/>
          </a:stretch>
        </p:blipFill>
        <p:spPr>
          <a:xfrm>
            <a:off x="227781" y="1857155"/>
            <a:ext cx="11736438" cy="3143689"/>
          </a:xfrm>
          <a:prstGeom prst="rect">
            <a:avLst/>
          </a:prstGeom>
        </p:spPr>
      </p:pic>
    </p:spTree>
    <p:extLst>
      <p:ext uri="{BB962C8B-B14F-4D97-AF65-F5344CB8AC3E}">
        <p14:creationId xmlns:p14="http://schemas.microsoft.com/office/powerpoint/2010/main" val="36530247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DA71B31-EA71-42F3-AD01-1A6665430845}"/>
              </a:ext>
            </a:extLst>
          </p:cNvPr>
          <p:cNvSpPr>
            <a:spLocks noGrp="1"/>
          </p:cNvSpPr>
          <p:nvPr>
            <p:ph type="title"/>
          </p:nvPr>
        </p:nvSpPr>
        <p:spPr/>
        <p:txBody>
          <a:bodyPr/>
          <a:lstStyle/>
          <a:p>
            <a:r>
              <a:rPr lang="en-US" altLang="zh-TW" b="1" dirty="0"/>
              <a:t>Preprocessing Text</a:t>
            </a:r>
            <a:endParaRPr lang="zh-TW" altLang="en-US" b="1" dirty="0"/>
          </a:p>
        </p:txBody>
      </p:sp>
      <p:sp>
        <p:nvSpPr>
          <p:cNvPr id="3" name="內容版面配置區 2">
            <a:extLst>
              <a:ext uri="{FF2B5EF4-FFF2-40B4-BE49-F238E27FC236}">
                <a16:creationId xmlns:a16="http://schemas.microsoft.com/office/drawing/2014/main" id="{D329BE71-B8CE-4BF6-832A-9937F5C0D928}"/>
              </a:ext>
            </a:extLst>
          </p:cNvPr>
          <p:cNvSpPr>
            <a:spLocks noGrp="1"/>
          </p:cNvSpPr>
          <p:nvPr>
            <p:ph idx="1"/>
          </p:nvPr>
        </p:nvSpPr>
        <p:spPr/>
        <p:txBody>
          <a:bodyPr>
            <a:normAutofit/>
          </a:bodyPr>
          <a:lstStyle/>
          <a:p>
            <a:r>
              <a:rPr lang="en-US" altLang="zh-TW" dirty="0"/>
              <a:t>A lot of real-world data is present in the form of text – maybe as comments to a survey, or a product review on an ecommerce website, or as a social media text that we want to leverage.</a:t>
            </a:r>
          </a:p>
          <a:p>
            <a:r>
              <a:rPr lang="en-US" altLang="zh-TW" dirty="0"/>
              <a:t>The subject of processing, understanding, and generating text is covered under a major field of study called Natural Language Processing (NLP).</a:t>
            </a:r>
          </a:p>
          <a:p>
            <a:r>
              <a:rPr lang="en-US" altLang="zh-TW" dirty="0"/>
              <a:t>In this section, we will explain basic techniques for converting text to vectors that might be required by some of the future examples in this book.</a:t>
            </a:r>
            <a:endParaRPr lang="zh-TW" altLang="en-US" dirty="0"/>
          </a:p>
        </p:txBody>
      </p:sp>
    </p:spTree>
    <p:extLst>
      <p:ext uri="{BB962C8B-B14F-4D97-AF65-F5344CB8AC3E}">
        <p14:creationId xmlns:p14="http://schemas.microsoft.com/office/powerpoint/2010/main" val="10216812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7764825-238B-4AF9-BF06-D6926EC9A972}"/>
              </a:ext>
            </a:extLst>
          </p:cNvPr>
          <p:cNvSpPr>
            <a:spLocks noGrp="1"/>
          </p:cNvSpPr>
          <p:nvPr>
            <p:ph type="title"/>
          </p:nvPr>
        </p:nvSpPr>
        <p:spPr/>
        <p:txBody>
          <a:bodyPr/>
          <a:lstStyle/>
          <a:p>
            <a:r>
              <a:rPr lang="en-US" altLang="zh-TW" b="1" dirty="0"/>
              <a:t>Preparing NLTK</a:t>
            </a:r>
            <a:endParaRPr lang="zh-TW" altLang="en-US" b="1" dirty="0"/>
          </a:p>
        </p:txBody>
      </p:sp>
      <p:sp>
        <p:nvSpPr>
          <p:cNvPr id="3" name="內容版面配置區 2">
            <a:extLst>
              <a:ext uri="{FF2B5EF4-FFF2-40B4-BE49-F238E27FC236}">
                <a16:creationId xmlns:a16="http://schemas.microsoft.com/office/drawing/2014/main" id="{D865ACA1-6613-4329-83F3-674D3B8C4660}"/>
              </a:ext>
            </a:extLst>
          </p:cNvPr>
          <p:cNvSpPr>
            <a:spLocks noGrp="1"/>
          </p:cNvSpPr>
          <p:nvPr>
            <p:ph idx="1"/>
          </p:nvPr>
        </p:nvSpPr>
        <p:spPr/>
        <p:txBody>
          <a:bodyPr>
            <a:normAutofit/>
          </a:bodyPr>
          <a:lstStyle/>
          <a:p>
            <a:r>
              <a:rPr lang="en-US" altLang="zh-TW" dirty="0"/>
              <a:t>One of the most popular libraries for NLP in Python is NLTK, or Natural Language </a:t>
            </a:r>
            <a:r>
              <a:rPr lang="en-US" altLang="zh-TW" dirty="0" err="1"/>
              <a:t>ToolKit</a:t>
            </a:r>
            <a:r>
              <a:rPr lang="en-US" altLang="zh-TW" dirty="0"/>
              <a:t>.</a:t>
            </a:r>
          </a:p>
          <a:p>
            <a:r>
              <a:rPr lang="en-US" altLang="zh-TW" dirty="0"/>
              <a:t>Check the installation of NLTK.</a:t>
            </a:r>
          </a:p>
          <a:p>
            <a:pPr marL="457200" lvl="1" indent="0">
              <a:buNone/>
            </a:pPr>
            <a:r>
              <a:rPr lang="en-US" altLang="zh-TW" dirty="0"/>
              <a:t>from </a:t>
            </a:r>
            <a:r>
              <a:rPr lang="en-US" altLang="zh-TW" dirty="0" err="1"/>
              <a:t>nltk.tokenize</a:t>
            </a:r>
            <a:r>
              <a:rPr lang="en-US" altLang="zh-TW" dirty="0"/>
              <a:t> import </a:t>
            </a:r>
            <a:r>
              <a:rPr lang="en-US" altLang="zh-TW" dirty="0" err="1"/>
              <a:t>word_tokenize</a:t>
            </a:r>
            <a:endParaRPr lang="en-US" altLang="zh-TW" dirty="0"/>
          </a:p>
          <a:p>
            <a:r>
              <a:rPr lang="en-US" altLang="zh-TW" dirty="0"/>
              <a:t>If you are using NLTK for the first time, using NLTK functions can lead to an error that might look like the following. This means the pretrained models required for basic operations of NLTK are not present in your system.</a:t>
            </a:r>
            <a:endParaRPr lang="zh-TW" altLang="en-US" dirty="0"/>
          </a:p>
        </p:txBody>
      </p:sp>
    </p:spTree>
    <p:extLst>
      <p:ext uri="{BB962C8B-B14F-4D97-AF65-F5344CB8AC3E}">
        <p14:creationId xmlns:p14="http://schemas.microsoft.com/office/powerpoint/2010/main" val="3693369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B440A8D-C310-4656-A549-93E9D57E49AC}"/>
              </a:ext>
            </a:extLst>
          </p:cNvPr>
          <p:cNvSpPr>
            <a:spLocks noGrp="1"/>
          </p:cNvSpPr>
          <p:nvPr>
            <p:ph type="title"/>
          </p:nvPr>
        </p:nvSpPr>
        <p:spPr/>
        <p:txBody>
          <a:bodyPr/>
          <a:lstStyle/>
          <a:p>
            <a:endParaRPr lang="zh-TW" altLang="en-US"/>
          </a:p>
        </p:txBody>
      </p:sp>
      <p:pic>
        <p:nvPicPr>
          <p:cNvPr id="4" name="內容版面配置區 3">
            <a:extLst>
              <a:ext uri="{FF2B5EF4-FFF2-40B4-BE49-F238E27FC236}">
                <a16:creationId xmlns:a16="http://schemas.microsoft.com/office/drawing/2014/main" id="{53B577C0-5B30-42D5-9F3A-BBC5C9CF29F2}"/>
              </a:ext>
            </a:extLst>
          </p:cNvPr>
          <p:cNvPicPr>
            <a:picLocks noGrp="1" noChangeAspect="1"/>
          </p:cNvPicPr>
          <p:nvPr>
            <p:ph idx="1"/>
          </p:nvPr>
        </p:nvPicPr>
        <p:blipFill>
          <a:blip r:embed="rId2"/>
          <a:stretch>
            <a:fillRect/>
          </a:stretch>
        </p:blipFill>
        <p:spPr>
          <a:xfrm>
            <a:off x="1032756" y="1986475"/>
            <a:ext cx="10126488" cy="4029637"/>
          </a:xfrm>
          <a:prstGeom prst="rect">
            <a:avLst/>
          </a:prstGeom>
        </p:spPr>
      </p:pic>
    </p:spTree>
    <p:extLst>
      <p:ext uri="{BB962C8B-B14F-4D97-AF65-F5344CB8AC3E}">
        <p14:creationId xmlns:p14="http://schemas.microsoft.com/office/powerpoint/2010/main" val="2508010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BC9AA59-C3E0-4BAF-989C-F9BDF67A086C}"/>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4999F073-B4AC-4843-B1EF-5F34BD6D7FEF}"/>
              </a:ext>
            </a:extLst>
          </p:cNvPr>
          <p:cNvSpPr>
            <a:spLocks noGrp="1"/>
          </p:cNvSpPr>
          <p:nvPr>
            <p:ph idx="1"/>
          </p:nvPr>
        </p:nvSpPr>
        <p:spPr/>
        <p:txBody>
          <a:bodyPr/>
          <a:lstStyle/>
          <a:p>
            <a:r>
              <a:rPr lang="en-US" altLang="zh-TW" dirty="0"/>
              <a:t>If you see such errors, simply run these lines:</a:t>
            </a:r>
          </a:p>
          <a:p>
            <a:pPr marL="457200" lvl="1" indent="0">
              <a:buNone/>
            </a:pPr>
            <a:r>
              <a:rPr lang="en-US" altLang="zh-TW" dirty="0"/>
              <a:t>import </a:t>
            </a:r>
            <a:r>
              <a:rPr lang="en-US" altLang="zh-TW" dirty="0" err="1"/>
              <a:t>nltk</a:t>
            </a:r>
            <a:endParaRPr lang="en-US" altLang="zh-TW" dirty="0"/>
          </a:p>
          <a:p>
            <a:pPr marL="457200" lvl="1" indent="0">
              <a:buNone/>
            </a:pPr>
            <a:r>
              <a:rPr lang="en-US" altLang="zh-TW" dirty="0" err="1"/>
              <a:t>nltk.download</a:t>
            </a:r>
            <a:r>
              <a:rPr lang="en-US" altLang="zh-TW" dirty="0"/>
              <a:t>()</a:t>
            </a:r>
          </a:p>
          <a:p>
            <a:r>
              <a:rPr lang="en-US" altLang="zh-TW" dirty="0"/>
              <a:t>We can individually select the packages that we need to install. You can only select </a:t>
            </a:r>
            <a:r>
              <a:rPr lang="en-US" altLang="zh-TW" b="1" dirty="0"/>
              <a:t>book </a:t>
            </a:r>
            <a:r>
              <a:rPr lang="en-US" altLang="zh-TW" dirty="0"/>
              <a:t>that will install the required models and tools for examples in the official NLTK book and documentation and include the examples in this book as well.</a:t>
            </a:r>
          </a:p>
        </p:txBody>
      </p:sp>
    </p:spTree>
    <p:extLst>
      <p:ext uri="{BB962C8B-B14F-4D97-AF65-F5344CB8AC3E}">
        <p14:creationId xmlns:p14="http://schemas.microsoft.com/office/powerpoint/2010/main" val="73668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0C47B8-A86D-4D6F-A72F-008E2C943D1B}"/>
              </a:ext>
            </a:extLst>
          </p:cNvPr>
          <p:cNvSpPr>
            <a:spLocks noGrp="1"/>
          </p:cNvSpPr>
          <p:nvPr>
            <p:ph type="title"/>
          </p:nvPr>
        </p:nvSpPr>
        <p:spPr/>
        <p:txBody>
          <a:bodyPr/>
          <a:lstStyle/>
          <a:p>
            <a:r>
              <a:rPr lang="en-US" altLang="zh-TW" b="1" dirty="0"/>
              <a:t>Types of Data Variables</a:t>
            </a:r>
            <a:endParaRPr lang="zh-TW" altLang="en-US" b="1" dirty="0"/>
          </a:p>
        </p:txBody>
      </p:sp>
      <p:sp>
        <p:nvSpPr>
          <p:cNvPr id="3" name="內容版面配置區 2">
            <a:extLst>
              <a:ext uri="{FF2B5EF4-FFF2-40B4-BE49-F238E27FC236}">
                <a16:creationId xmlns:a16="http://schemas.microsoft.com/office/drawing/2014/main" id="{51EBB3BF-BCFE-4C1B-BFEE-8878FF5D28EC}"/>
              </a:ext>
            </a:extLst>
          </p:cNvPr>
          <p:cNvSpPr>
            <a:spLocks noGrp="1"/>
          </p:cNvSpPr>
          <p:nvPr>
            <p:ph idx="1"/>
          </p:nvPr>
        </p:nvSpPr>
        <p:spPr/>
        <p:txBody>
          <a:bodyPr/>
          <a:lstStyle/>
          <a:p>
            <a:r>
              <a:rPr lang="en-US" altLang="zh-TW" dirty="0"/>
              <a:t>There are</a:t>
            </a:r>
            <a:r>
              <a:rPr lang="zh-TW" altLang="en-US" dirty="0"/>
              <a:t> </a:t>
            </a:r>
            <a:r>
              <a:rPr lang="en-US" altLang="zh-TW" dirty="0"/>
              <a:t>primarily two types of data variables based on this distinction.</a:t>
            </a:r>
          </a:p>
          <a:p>
            <a:r>
              <a:rPr lang="en-US" altLang="zh-TW" dirty="0"/>
              <a:t>Continuous variables, which can take any positive or negative real</a:t>
            </a:r>
            <a:r>
              <a:rPr lang="zh-TW" altLang="en-US" dirty="0"/>
              <a:t> </a:t>
            </a:r>
            <a:r>
              <a:rPr lang="en-US" altLang="zh-TW" dirty="0"/>
              <a:t>number.</a:t>
            </a:r>
            <a:r>
              <a:rPr lang="zh-TW" altLang="en-US" dirty="0"/>
              <a:t> </a:t>
            </a:r>
            <a:r>
              <a:rPr lang="en-US" altLang="zh-TW" dirty="0"/>
              <a:t>For</a:t>
            </a:r>
            <a:r>
              <a:rPr lang="zh-TW" altLang="en-US" dirty="0"/>
              <a:t> </a:t>
            </a:r>
            <a:r>
              <a:rPr lang="en-US" altLang="zh-TW" dirty="0"/>
              <a:t>example, your height might be measured as 170 cm.</a:t>
            </a:r>
          </a:p>
          <a:p>
            <a:r>
              <a:rPr lang="en-US" altLang="zh-TW" dirty="0"/>
              <a:t>Discrete variables, which can take only a particular value from the</a:t>
            </a:r>
            <a:r>
              <a:rPr lang="zh-TW" altLang="en-US" dirty="0"/>
              <a:t> </a:t>
            </a:r>
            <a:r>
              <a:rPr lang="en-US" altLang="zh-TW" dirty="0"/>
              <a:t>allowed set of possible values. For example, names of cities, level</a:t>
            </a:r>
            <a:r>
              <a:rPr lang="zh-TW" altLang="en-US" dirty="0"/>
              <a:t> </a:t>
            </a:r>
            <a:r>
              <a:rPr lang="en-US" altLang="zh-TW" dirty="0"/>
              <a:t>of an employee, etc.</a:t>
            </a:r>
            <a:endParaRPr lang="zh-TW" altLang="en-US" dirty="0"/>
          </a:p>
        </p:txBody>
      </p:sp>
    </p:spTree>
    <p:extLst>
      <p:ext uri="{BB962C8B-B14F-4D97-AF65-F5344CB8AC3E}">
        <p14:creationId xmlns:p14="http://schemas.microsoft.com/office/powerpoint/2010/main" val="12031693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47C5B0E-7DAF-4B07-85F4-5B612CEC6955}"/>
              </a:ext>
            </a:extLst>
          </p:cNvPr>
          <p:cNvSpPr>
            <a:spLocks noGrp="1"/>
          </p:cNvSpPr>
          <p:nvPr>
            <p:ph type="title"/>
          </p:nvPr>
        </p:nvSpPr>
        <p:spPr/>
        <p:txBody>
          <a:bodyPr/>
          <a:lstStyle/>
          <a:p>
            <a:endParaRPr lang="zh-TW" altLang="en-US"/>
          </a:p>
        </p:txBody>
      </p:sp>
      <p:pic>
        <p:nvPicPr>
          <p:cNvPr id="4" name="圖片 3">
            <a:extLst>
              <a:ext uri="{FF2B5EF4-FFF2-40B4-BE49-F238E27FC236}">
                <a16:creationId xmlns:a16="http://schemas.microsoft.com/office/drawing/2014/main" id="{AA890638-EB4E-4721-A00B-BB535EDB321C}"/>
              </a:ext>
            </a:extLst>
          </p:cNvPr>
          <p:cNvPicPr>
            <a:picLocks noChangeAspect="1"/>
          </p:cNvPicPr>
          <p:nvPr/>
        </p:nvPicPr>
        <p:blipFill>
          <a:blip r:embed="rId2"/>
          <a:stretch>
            <a:fillRect/>
          </a:stretch>
        </p:blipFill>
        <p:spPr>
          <a:xfrm>
            <a:off x="2863623" y="1690688"/>
            <a:ext cx="6334125" cy="4610100"/>
          </a:xfrm>
          <a:prstGeom prst="rect">
            <a:avLst/>
          </a:prstGeom>
        </p:spPr>
      </p:pic>
    </p:spTree>
    <p:extLst>
      <p:ext uri="{BB962C8B-B14F-4D97-AF65-F5344CB8AC3E}">
        <p14:creationId xmlns:p14="http://schemas.microsoft.com/office/powerpoint/2010/main" val="29374768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9106E06-A29B-4450-8A18-147C96865260}"/>
              </a:ext>
            </a:extLst>
          </p:cNvPr>
          <p:cNvSpPr>
            <a:spLocks noGrp="1"/>
          </p:cNvSpPr>
          <p:nvPr>
            <p:ph type="title"/>
          </p:nvPr>
        </p:nvSpPr>
        <p:spPr/>
        <p:txBody>
          <a:bodyPr/>
          <a:lstStyle/>
          <a:p>
            <a:r>
              <a:rPr lang="en-US" altLang="zh-TW" dirty="0"/>
              <a:t>Five-Step NLP Pipeline</a:t>
            </a:r>
            <a:endParaRPr lang="zh-TW" altLang="en-US" dirty="0"/>
          </a:p>
        </p:txBody>
      </p:sp>
      <p:sp>
        <p:nvSpPr>
          <p:cNvPr id="3" name="內容版面配置區 2">
            <a:extLst>
              <a:ext uri="{FF2B5EF4-FFF2-40B4-BE49-F238E27FC236}">
                <a16:creationId xmlns:a16="http://schemas.microsoft.com/office/drawing/2014/main" id="{7C4E5582-5623-4182-A3BD-CB18E281FBDD}"/>
              </a:ext>
            </a:extLst>
          </p:cNvPr>
          <p:cNvSpPr>
            <a:spLocks noGrp="1"/>
          </p:cNvSpPr>
          <p:nvPr>
            <p:ph idx="1"/>
          </p:nvPr>
        </p:nvSpPr>
        <p:spPr/>
        <p:txBody>
          <a:bodyPr/>
          <a:lstStyle/>
          <a:p>
            <a:r>
              <a:rPr lang="en-US" altLang="zh-TW" dirty="0"/>
              <a:t>When you encounter textual data, one of the primary aims should be to develop a pipeline that takes text as input and produces vectors for each sentence or document (or whatever unit of data you wish to consider). It goes through the following steps:</a:t>
            </a:r>
          </a:p>
          <a:p>
            <a:pPr marL="971550" lvl="1" indent="-514350">
              <a:buFont typeface="+mj-lt"/>
              <a:buAutoNum type="arabicPeriod"/>
            </a:pPr>
            <a:r>
              <a:rPr lang="en-US" altLang="zh-TW" dirty="0"/>
              <a:t>Segmentation</a:t>
            </a:r>
          </a:p>
          <a:p>
            <a:pPr marL="971550" lvl="1" indent="-514350">
              <a:buFont typeface="+mj-lt"/>
              <a:buAutoNum type="arabicPeriod"/>
            </a:pPr>
            <a:r>
              <a:rPr lang="en-US" altLang="zh-TW" dirty="0"/>
              <a:t>Tokenization</a:t>
            </a:r>
          </a:p>
          <a:p>
            <a:pPr marL="971550" lvl="1" indent="-514350">
              <a:buFont typeface="+mj-lt"/>
              <a:buAutoNum type="arabicPeriod"/>
            </a:pPr>
            <a:r>
              <a:rPr lang="en-US" altLang="zh-TW" dirty="0"/>
              <a:t>Stemming and Lemmatization</a:t>
            </a:r>
          </a:p>
          <a:p>
            <a:pPr marL="971550" lvl="1" indent="-514350">
              <a:buFont typeface="+mj-lt"/>
              <a:buAutoNum type="arabicPeriod"/>
            </a:pPr>
            <a:r>
              <a:rPr lang="en-US" altLang="zh-TW" dirty="0"/>
              <a:t>Removing </a:t>
            </a:r>
            <a:r>
              <a:rPr lang="en-US" altLang="zh-TW" dirty="0" err="1"/>
              <a:t>Stopwords</a:t>
            </a:r>
            <a:endParaRPr lang="en-US" altLang="zh-TW" dirty="0"/>
          </a:p>
          <a:p>
            <a:pPr marL="971550" lvl="1" indent="-514350">
              <a:buFont typeface="+mj-lt"/>
              <a:buAutoNum type="arabicPeriod"/>
            </a:pPr>
            <a:r>
              <a:rPr lang="en-US" altLang="zh-TW" dirty="0"/>
              <a:t>Preparing Word Vectors</a:t>
            </a:r>
            <a:endParaRPr lang="zh-TW" altLang="en-US" dirty="0"/>
          </a:p>
        </p:txBody>
      </p:sp>
    </p:spTree>
    <p:extLst>
      <p:ext uri="{BB962C8B-B14F-4D97-AF65-F5344CB8AC3E}">
        <p14:creationId xmlns:p14="http://schemas.microsoft.com/office/powerpoint/2010/main" val="2224407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53E4A07-8051-46BD-8E9C-75BE6BA0FFDF}"/>
              </a:ext>
            </a:extLst>
          </p:cNvPr>
          <p:cNvSpPr>
            <a:spLocks noGrp="1"/>
          </p:cNvSpPr>
          <p:nvPr>
            <p:ph type="title"/>
          </p:nvPr>
        </p:nvSpPr>
        <p:spPr/>
        <p:txBody>
          <a:bodyPr/>
          <a:lstStyle/>
          <a:p>
            <a:r>
              <a:rPr lang="en-US" altLang="zh-TW" dirty="0"/>
              <a:t>1. Segmentation</a:t>
            </a:r>
            <a:endParaRPr lang="zh-TW" altLang="en-US" dirty="0"/>
          </a:p>
        </p:txBody>
      </p:sp>
      <p:sp>
        <p:nvSpPr>
          <p:cNvPr id="3" name="內容版面配置區 2">
            <a:extLst>
              <a:ext uri="{FF2B5EF4-FFF2-40B4-BE49-F238E27FC236}">
                <a16:creationId xmlns:a16="http://schemas.microsoft.com/office/drawing/2014/main" id="{C547B989-2D6D-4655-80F1-DDDBA6B7C2D4}"/>
              </a:ext>
            </a:extLst>
          </p:cNvPr>
          <p:cNvSpPr>
            <a:spLocks noGrp="1"/>
          </p:cNvSpPr>
          <p:nvPr>
            <p:ph idx="1"/>
          </p:nvPr>
        </p:nvSpPr>
        <p:spPr/>
        <p:txBody>
          <a:bodyPr/>
          <a:lstStyle/>
          <a:p>
            <a:r>
              <a:rPr lang="en-US" altLang="zh-TW" dirty="0"/>
              <a:t>Segmentation is the process of finding the sentence boundaries.</a:t>
            </a:r>
          </a:p>
          <a:p>
            <a:r>
              <a:rPr lang="en-US" altLang="zh-TW" dirty="0"/>
              <a:t>Each sentence is a fully formed unit that conveys a meaning.</a:t>
            </a:r>
          </a:p>
          <a:p>
            <a:r>
              <a:rPr lang="en-US" altLang="zh-TW" dirty="0"/>
              <a:t>In English, a full stop denotes the boundary of a sentence – but it is not always true.</a:t>
            </a:r>
          </a:p>
          <a:p>
            <a:r>
              <a:rPr lang="en-US" altLang="zh-TW" dirty="0"/>
              <a:t>There are more complex and practically usable approaches that leverage Maximum Entropy Models to segment the sentences.</a:t>
            </a:r>
            <a:endParaRPr lang="zh-TW" altLang="en-US" dirty="0"/>
          </a:p>
        </p:txBody>
      </p:sp>
    </p:spTree>
    <p:extLst>
      <p:ext uri="{BB962C8B-B14F-4D97-AF65-F5344CB8AC3E}">
        <p14:creationId xmlns:p14="http://schemas.microsoft.com/office/powerpoint/2010/main" val="4636883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F8BFD5-EDFE-4F20-B203-2B71A4FD5B58}"/>
              </a:ext>
            </a:extLst>
          </p:cNvPr>
          <p:cNvSpPr>
            <a:spLocks noGrp="1"/>
          </p:cNvSpPr>
          <p:nvPr>
            <p:ph type="title"/>
          </p:nvPr>
        </p:nvSpPr>
        <p:spPr/>
        <p:txBody>
          <a:bodyPr/>
          <a:lstStyle/>
          <a:p>
            <a:r>
              <a:rPr lang="en-US" altLang="zh-TW" dirty="0"/>
              <a:t>2. Tokenization</a:t>
            </a:r>
            <a:endParaRPr lang="zh-TW" altLang="en-US" dirty="0"/>
          </a:p>
        </p:txBody>
      </p:sp>
      <p:sp>
        <p:nvSpPr>
          <p:cNvPr id="3" name="內容版面配置區 2">
            <a:extLst>
              <a:ext uri="{FF2B5EF4-FFF2-40B4-BE49-F238E27FC236}">
                <a16:creationId xmlns:a16="http://schemas.microsoft.com/office/drawing/2014/main" id="{72EFA960-347D-4649-AF37-0873809C0DD7}"/>
              </a:ext>
            </a:extLst>
          </p:cNvPr>
          <p:cNvSpPr>
            <a:spLocks noGrp="1"/>
          </p:cNvSpPr>
          <p:nvPr>
            <p:ph idx="1"/>
          </p:nvPr>
        </p:nvSpPr>
        <p:spPr/>
        <p:txBody>
          <a:bodyPr/>
          <a:lstStyle/>
          <a:p>
            <a:r>
              <a:rPr lang="en-US" altLang="zh-TW" dirty="0"/>
              <a:t>Tokenization breaks a sentence or a sequence into individual components or units called tokens.</a:t>
            </a:r>
          </a:p>
          <a:p>
            <a:r>
              <a:rPr lang="en-US" altLang="zh-TW" dirty="0"/>
              <a:t>The tokens can be words, special characters, numbers, etc.</a:t>
            </a:r>
          </a:p>
          <a:p>
            <a:r>
              <a:rPr lang="en-US" altLang="zh-TW" dirty="0"/>
              <a:t>Sample code</a:t>
            </a:r>
          </a:p>
          <a:p>
            <a:pPr marL="457200" lvl="1" indent="0">
              <a:buNone/>
            </a:pPr>
            <a:r>
              <a:rPr lang="en-US" altLang="zh-TW" dirty="0"/>
              <a:t>from </a:t>
            </a:r>
            <a:r>
              <a:rPr lang="en-US" altLang="zh-TW" dirty="0" err="1"/>
              <a:t>nltk.tokenize</a:t>
            </a:r>
            <a:r>
              <a:rPr lang="en-US" altLang="zh-TW" dirty="0"/>
              <a:t> import </a:t>
            </a:r>
            <a:r>
              <a:rPr lang="en-US" altLang="zh-TW" dirty="0" err="1"/>
              <a:t>word_tokenize</a:t>
            </a:r>
            <a:endParaRPr lang="en-US" altLang="zh-TW" dirty="0"/>
          </a:p>
          <a:p>
            <a:pPr marL="457200" lvl="1" indent="0">
              <a:buNone/>
            </a:pPr>
            <a:r>
              <a:rPr lang="en-US" altLang="zh-TW" dirty="0" err="1"/>
              <a:t>word_tokenize</a:t>
            </a:r>
            <a:r>
              <a:rPr lang="en-US" altLang="zh-TW" dirty="0"/>
              <a:t>("Let's learn machine learning")</a:t>
            </a:r>
          </a:p>
          <a:p>
            <a:pPr marL="457200" lvl="1" indent="0">
              <a:buNone/>
            </a:pPr>
            <a:r>
              <a:rPr lang="en-US" altLang="zh-TW" dirty="0"/>
              <a:t>tokens = [</a:t>
            </a:r>
            <a:r>
              <a:rPr lang="en-US" altLang="zh-TW" dirty="0" err="1"/>
              <a:t>t.lower</a:t>
            </a:r>
            <a:r>
              <a:rPr lang="en-US" altLang="zh-TW" dirty="0"/>
              <a:t>() for t in </a:t>
            </a:r>
            <a:r>
              <a:rPr lang="en-US" altLang="zh-TW" dirty="0" err="1"/>
              <a:t>word_tokenize</a:t>
            </a:r>
            <a:r>
              <a:rPr lang="en-US" altLang="zh-TW" dirty="0"/>
              <a:t>("Let's learn machine learning")]</a:t>
            </a:r>
          </a:p>
          <a:p>
            <a:pPr marL="457200" lvl="1" indent="0">
              <a:buNone/>
            </a:pPr>
            <a:r>
              <a:rPr lang="en-US" altLang="zh-TW" dirty="0"/>
              <a:t>print (tokens)</a:t>
            </a:r>
            <a:endParaRPr lang="zh-TW" altLang="en-US" dirty="0"/>
          </a:p>
        </p:txBody>
      </p:sp>
    </p:spTree>
    <p:extLst>
      <p:ext uri="{BB962C8B-B14F-4D97-AF65-F5344CB8AC3E}">
        <p14:creationId xmlns:p14="http://schemas.microsoft.com/office/powerpoint/2010/main" val="12532115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477C74A-0372-4B63-B857-70EBA2B18DF0}"/>
              </a:ext>
            </a:extLst>
          </p:cNvPr>
          <p:cNvSpPr>
            <a:spLocks noGrp="1"/>
          </p:cNvSpPr>
          <p:nvPr>
            <p:ph type="title"/>
          </p:nvPr>
        </p:nvSpPr>
        <p:spPr/>
        <p:txBody>
          <a:bodyPr/>
          <a:lstStyle/>
          <a:p>
            <a:r>
              <a:rPr lang="en-US" altLang="zh-TW" dirty="0"/>
              <a:t>3. Stemming and Lemmatization</a:t>
            </a:r>
            <a:endParaRPr lang="zh-TW" altLang="en-US" dirty="0"/>
          </a:p>
        </p:txBody>
      </p:sp>
      <p:sp>
        <p:nvSpPr>
          <p:cNvPr id="3" name="內容版面配置區 2">
            <a:extLst>
              <a:ext uri="{FF2B5EF4-FFF2-40B4-BE49-F238E27FC236}">
                <a16:creationId xmlns:a16="http://schemas.microsoft.com/office/drawing/2014/main" id="{59D001ED-8CC5-4595-AAA7-01E26C2A550F}"/>
              </a:ext>
            </a:extLst>
          </p:cNvPr>
          <p:cNvSpPr>
            <a:spLocks noGrp="1"/>
          </p:cNvSpPr>
          <p:nvPr>
            <p:ph idx="1"/>
          </p:nvPr>
        </p:nvSpPr>
        <p:spPr/>
        <p:txBody>
          <a:bodyPr/>
          <a:lstStyle/>
          <a:p>
            <a:r>
              <a:rPr lang="en-US" altLang="zh-TW" dirty="0"/>
              <a:t>For grammatical reasons, the same word root can be present in different forms in the text. In most cases, they lead to a similar meaning, for example, work, working, worked – all convey a similar meaning in essence, though the interpretation is slightly different. </a:t>
            </a:r>
          </a:p>
          <a:p>
            <a:r>
              <a:rPr lang="en-US" altLang="zh-TW" dirty="0"/>
              <a:t>Stemming is the process of extracting the word root.</a:t>
            </a:r>
            <a:endParaRPr lang="zh-TW" altLang="en-US" dirty="0"/>
          </a:p>
        </p:txBody>
      </p:sp>
    </p:spTree>
    <p:extLst>
      <p:ext uri="{BB962C8B-B14F-4D97-AF65-F5344CB8AC3E}">
        <p14:creationId xmlns:p14="http://schemas.microsoft.com/office/powerpoint/2010/main" val="33366526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1572F34-2A3F-4647-A71A-C3566A56B348}"/>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AC554B75-9B65-4A68-B6ED-0F252090A412}"/>
              </a:ext>
            </a:extLst>
          </p:cNvPr>
          <p:cNvSpPr>
            <a:spLocks noGrp="1"/>
          </p:cNvSpPr>
          <p:nvPr>
            <p:ph idx="1"/>
          </p:nvPr>
        </p:nvSpPr>
        <p:spPr/>
        <p:txBody>
          <a:bodyPr/>
          <a:lstStyle/>
          <a:p>
            <a:r>
              <a:rPr lang="en-US" altLang="zh-TW" dirty="0"/>
              <a:t>One popular method used for stemming is called </a:t>
            </a:r>
            <a:r>
              <a:rPr lang="en-US" altLang="zh-TW" b="1" dirty="0"/>
              <a:t>Porter’s Stemmer</a:t>
            </a:r>
            <a:r>
              <a:rPr lang="en-US" altLang="zh-TW" dirty="0"/>
              <a:t>.3 It performs a set of rule-based operations like the following:</a:t>
            </a:r>
          </a:p>
          <a:p>
            <a:pPr marL="457200" lvl="1" indent="0">
              <a:buNone/>
            </a:pPr>
            <a:r>
              <a:rPr lang="en-US" altLang="zh-TW" dirty="0"/>
              <a:t>SSES -&gt; SS</a:t>
            </a:r>
          </a:p>
          <a:p>
            <a:pPr marL="457200" lvl="1" indent="0">
              <a:buNone/>
            </a:pPr>
            <a:r>
              <a:rPr lang="en-US" altLang="zh-TW" dirty="0"/>
              <a:t>IES -&gt; I</a:t>
            </a:r>
          </a:p>
          <a:p>
            <a:pPr marL="457200" lvl="1" indent="0">
              <a:buNone/>
            </a:pPr>
            <a:r>
              <a:rPr lang="en-US" altLang="zh-TW" dirty="0"/>
              <a:t>SS -&gt; SS</a:t>
            </a:r>
          </a:p>
          <a:p>
            <a:pPr marL="457200" lvl="1" indent="0">
              <a:buNone/>
            </a:pPr>
            <a:r>
              <a:rPr lang="en-US" altLang="zh-TW" dirty="0"/>
              <a:t>S -&gt;</a:t>
            </a:r>
          </a:p>
          <a:p>
            <a:r>
              <a:rPr lang="en-US" altLang="zh-TW" dirty="0"/>
              <a:t>We can use Porter Stemmer’s implementation in NLTK in Python.</a:t>
            </a:r>
            <a:endParaRPr lang="zh-TW" altLang="en-US" dirty="0"/>
          </a:p>
        </p:txBody>
      </p:sp>
    </p:spTree>
    <p:extLst>
      <p:ext uri="{BB962C8B-B14F-4D97-AF65-F5344CB8AC3E}">
        <p14:creationId xmlns:p14="http://schemas.microsoft.com/office/powerpoint/2010/main" val="20400082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5CB2074-5D61-414F-9C55-00634D6639B4}"/>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5CFF2C16-C77D-47E3-A10D-906197411318}"/>
              </a:ext>
            </a:extLst>
          </p:cNvPr>
          <p:cNvSpPr>
            <a:spLocks noGrp="1"/>
          </p:cNvSpPr>
          <p:nvPr>
            <p:ph idx="1"/>
          </p:nvPr>
        </p:nvSpPr>
        <p:spPr/>
        <p:txBody>
          <a:bodyPr/>
          <a:lstStyle/>
          <a:p>
            <a:pPr marL="457200" lvl="1" indent="0">
              <a:buNone/>
            </a:pPr>
            <a:r>
              <a:rPr lang="en-US" altLang="zh-TW" dirty="0"/>
              <a:t>from </a:t>
            </a:r>
            <a:r>
              <a:rPr lang="en-US" altLang="zh-TW" dirty="0" err="1"/>
              <a:t>nltk.tokenize</a:t>
            </a:r>
            <a:r>
              <a:rPr lang="en-US" altLang="zh-TW" dirty="0"/>
              <a:t> import </a:t>
            </a:r>
            <a:r>
              <a:rPr lang="en-US" altLang="zh-TW" dirty="0" err="1"/>
              <a:t>word_tokenize</a:t>
            </a:r>
            <a:endParaRPr lang="en-US" altLang="zh-TW" dirty="0"/>
          </a:p>
          <a:p>
            <a:pPr marL="457200" lvl="1" indent="0">
              <a:buNone/>
            </a:pPr>
            <a:r>
              <a:rPr lang="en-US" altLang="zh-TW" dirty="0" err="1"/>
              <a:t>word_tokenize</a:t>
            </a:r>
            <a:r>
              <a:rPr lang="en-US" altLang="zh-TW" dirty="0"/>
              <a:t>("Let's learn machine learning")</a:t>
            </a:r>
          </a:p>
          <a:p>
            <a:pPr marL="457200" lvl="1" indent="0">
              <a:buNone/>
            </a:pPr>
            <a:r>
              <a:rPr lang="en-US" altLang="zh-TW" dirty="0"/>
              <a:t>tokens = [</a:t>
            </a:r>
            <a:r>
              <a:rPr lang="en-US" altLang="zh-TW" dirty="0" err="1"/>
              <a:t>t.lower</a:t>
            </a:r>
            <a:r>
              <a:rPr lang="en-US" altLang="zh-TW" dirty="0"/>
              <a:t>() for t in </a:t>
            </a:r>
            <a:r>
              <a:rPr lang="en-US" altLang="zh-TW" dirty="0" err="1"/>
              <a:t>word_tokenize</a:t>
            </a:r>
            <a:r>
              <a:rPr lang="en-US" altLang="zh-TW" dirty="0"/>
              <a:t>("Let's learn machine learning")]</a:t>
            </a:r>
          </a:p>
          <a:p>
            <a:pPr marL="457200" lvl="1" indent="0">
              <a:buNone/>
            </a:pPr>
            <a:r>
              <a:rPr lang="en-US" altLang="zh-TW" dirty="0"/>
              <a:t>print (tokens)</a:t>
            </a:r>
          </a:p>
          <a:p>
            <a:pPr marL="457200" lvl="1" indent="0">
              <a:buNone/>
            </a:pPr>
            <a:r>
              <a:rPr lang="nb-NO" altLang="zh-TW" dirty="0"/>
              <a:t>from nltk.stem.porter import PorterStemmer</a:t>
            </a:r>
          </a:p>
          <a:p>
            <a:pPr marL="457200" lvl="1" indent="0">
              <a:buNone/>
            </a:pPr>
            <a:r>
              <a:rPr lang="nb-NO" altLang="zh-TW" dirty="0"/>
              <a:t>stemmer = PorterStemmer()</a:t>
            </a:r>
          </a:p>
          <a:p>
            <a:pPr marL="457200" lvl="1" indent="0">
              <a:buNone/>
            </a:pPr>
            <a:r>
              <a:rPr lang="nb-NO" altLang="zh-TW" dirty="0"/>
              <a:t>for token in tokens:</a:t>
            </a:r>
          </a:p>
          <a:p>
            <a:pPr marL="457200" lvl="1" indent="0">
              <a:buNone/>
            </a:pPr>
            <a:r>
              <a:rPr lang="nb-NO" altLang="zh-TW"/>
              <a:t>	print</a:t>
            </a:r>
            <a:r>
              <a:rPr lang="nb-NO" altLang="zh-TW" dirty="0"/>
              <a:t>(token, " : ", stemmer.stem(token))</a:t>
            </a:r>
            <a:endParaRPr lang="zh-TW" altLang="en-US" dirty="0"/>
          </a:p>
        </p:txBody>
      </p:sp>
    </p:spTree>
    <p:extLst>
      <p:ext uri="{BB962C8B-B14F-4D97-AF65-F5344CB8AC3E}">
        <p14:creationId xmlns:p14="http://schemas.microsoft.com/office/powerpoint/2010/main" val="13417318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09B23C6-24DA-4F25-BDC2-7B2963B87564}"/>
              </a:ext>
            </a:extLst>
          </p:cNvPr>
          <p:cNvSpPr>
            <a:spLocks noGrp="1"/>
          </p:cNvSpPr>
          <p:nvPr>
            <p:ph type="title"/>
          </p:nvPr>
        </p:nvSpPr>
        <p:spPr/>
        <p:txBody>
          <a:bodyPr/>
          <a:lstStyle/>
          <a:p>
            <a:r>
              <a:rPr lang="en-US" altLang="zh-TW" dirty="0"/>
              <a:t>4. Removing </a:t>
            </a:r>
            <a:r>
              <a:rPr lang="en-US" altLang="zh-TW" dirty="0" err="1"/>
              <a:t>Stopwords</a:t>
            </a:r>
            <a:endParaRPr lang="zh-TW" altLang="en-US" dirty="0"/>
          </a:p>
        </p:txBody>
      </p:sp>
      <p:sp>
        <p:nvSpPr>
          <p:cNvPr id="3" name="內容版面配置區 2">
            <a:extLst>
              <a:ext uri="{FF2B5EF4-FFF2-40B4-BE49-F238E27FC236}">
                <a16:creationId xmlns:a16="http://schemas.microsoft.com/office/drawing/2014/main" id="{C8799F9A-AE40-4DB2-BAC1-525905C1B3A5}"/>
              </a:ext>
            </a:extLst>
          </p:cNvPr>
          <p:cNvSpPr>
            <a:spLocks noGrp="1"/>
          </p:cNvSpPr>
          <p:nvPr>
            <p:ph idx="1"/>
          </p:nvPr>
        </p:nvSpPr>
        <p:spPr/>
        <p:txBody>
          <a:bodyPr>
            <a:normAutofit/>
          </a:bodyPr>
          <a:lstStyle/>
          <a:p>
            <a:r>
              <a:rPr lang="en-US" altLang="zh-TW" dirty="0"/>
              <a:t>There are several high-frequency words that increase the memory usage but can be ignored with minimal increase in the error. They often add a lot of noise and slow down the processes. These words, like “a,” “and,” “now,” etc., are called </a:t>
            </a:r>
            <a:r>
              <a:rPr lang="en-US" altLang="zh-TW" dirty="0" err="1"/>
              <a:t>stopwords</a:t>
            </a:r>
            <a:r>
              <a:rPr lang="en-US" altLang="zh-TW" dirty="0"/>
              <a:t>, and NLTK can help us remove them by matching with a word list.</a:t>
            </a:r>
          </a:p>
          <a:p>
            <a:pPr marL="457200" lvl="1" indent="0">
              <a:buNone/>
            </a:pPr>
            <a:r>
              <a:rPr lang="en-US" altLang="zh-TW" dirty="0"/>
              <a:t>from </a:t>
            </a:r>
            <a:r>
              <a:rPr lang="en-US" altLang="zh-TW" dirty="0" err="1"/>
              <a:t>nltk.corpus</a:t>
            </a:r>
            <a:r>
              <a:rPr lang="en-US" altLang="zh-TW" dirty="0"/>
              <a:t> import </a:t>
            </a:r>
            <a:r>
              <a:rPr lang="en-US" altLang="zh-TW" dirty="0" err="1"/>
              <a:t>stopwords</a:t>
            </a:r>
            <a:endParaRPr lang="en-US" altLang="zh-TW" dirty="0"/>
          </a:p>
          <a:p>
            <a:pPr marL="457200" lvl="1" indent="0">
              <a:buNone/>
            </a:pPr>
            <a:r>
              <a:rPr lang="en-US" altLang="zh-TW" dirty="0" err="1"/>
              <a:t>eng_stopwords</a:t>
            </a:r>
            <a:r>
              <a:rPr lang="en-US" altLang="zh-TW" dirty="0"/>
              <a:t> = </a:t>
            </a:r>
            <a:r>
              <a:rPr lang="en-US" altLang="zh-TW" dirty="0" err="1"/>
              <a:t>stopwords.words</a:t>
            </a:r>
            <a:r>
              <a:rPr lang="en-US" altLang="zh-TW" dirty="0"/>
              <a:t>('</a:t>
            </a:r>
            <a:r>
              <a:rPr lang="en-US" altLang="zh-TW" dirty="0" err="1"/>
              <a:t>english</a:t>
            </a:r>
            <a:r>
              <a:rPr lang="en-US" altLang="zh-TW" dirty="0"/>
              <a:t>')</a:t>
            </a:r>
          </a:p>
          <a:p>
            <a:pPr marL="457200" lvl="1" indent="0">
              <a:buNone/>
            </a:pPr>
            <a:r>
              <a:rPr lang="nb-NO" altLang="zh-TW" dirty="0"/>
              <a:t>for token in stemmed_tokens:</a:t>
            </a:r>
          </a:p>
          <a:p>
            <a:pPr marL="457200" lvl="1" indent="0">
              <a:buNone/>
            </a:pPr>
            <a:r>
              <a:rPr lang="en-US" altLang="zh-TW" dirty="0"/>
              <a:t>if token in </a:t>
            </a:r>
            <a:r>
              <a:rPr lang="en-US" altLang="zh-TW" dirty="0" err="1"/>
              <a:t>stopwords.words</a:t>
            </a:r>
            <a:r>
              <a:rPr lang="en-US" altLang="zh-TW" dirty="0"/>
              <a:t>('</a:t>
            </a:r>
            <a:r>
              <a:rPr lang="en-US" altLang="zh-TW" dirty="0" err="1"/>
              <a:t>english</a:t>
            </a:r>
            <a:r>
              <a:rPr lang="en-US" altLang="zh-TW" dirty="0"/>
              <a:t>'):</a:t>
            </a:r>
          </a:p>
          <a:p>
            <a:pPr marL="457200" lvl="1" indent="0">
              <a:buNone/>
            </a:pPr>
            <a:r>
              <a:rPr lang="en-US" altLang="zh-TW" dirty="0" err="1"/>
              <a:t>stemmed_tokens.remove</a:t>
            </a:r>
            <a:r>
              <a:rPr lang="en-US" altLang="zh-TW" dirty="0"/>
              <a:t>(token)</a:t>
            </a:r>
            <a:endParaRPr lang="zh-TW" altLang="en-US" dirty="0"/>
          </a:p>
        </p:txBody>
      </p:sp>
    </p:spTree>
    <p:extLst>
      <p:ext uri="{BB962C8B-B14F-4D97-AF65-F5344CB8AC3E}">
        <p14:creationId xmlns:p14="http://schemas.microsoft.com/office/powerpoint/2010/main" val="10630195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2AE312C-AC8B-475B-A0A3-EED287B1E201}"/>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579E1B91-BF42-45C2-980D-6A89CC5966BD}"/>
              </a:ext>
            </a:extLst>
          </p:cNvPr>
          <p:cNvSpPr>
            <a:spLocks noGrp="1"/>
          </p:cNvSpPr>
          <p:nvPr>
            <p:ph idx="1"/>
          </p:nvPr>
        </p:nvSpPr>
        <p:spPr/>
        <p:txBody>
          <a:bodyPr/>
          <a:lstStyle/>
          <a:p>
            <a:r>
              <a:rPr lang="en-US" altLang="zh-TW" dirty="0"/>
              <a:t>You can check the complete list of </a:t>
            </a:r>
            <a:r>
              <a:rPr lang="en-US" altLang="zh-TW" dirty="0" err="1"/>
              <a:t>stopwords</a:t>
            </a:r>
            <a:r>
              <a:rPr lang="en-US" altLang="zh-TW" dirty="0"/>
              <a:t> mentioned in NLTK by printing the values of </a:t>
            </a:r>
            <a:r>
              <a:rPr lang="en-US" altLang="zh-TW" dirty="0" err="1"/>
              <a:t>eng_stopwords</a:t>
            </a:r>
            <a:r>
              <a:rPr lang="en-US" altLang="zh-TW" dirty="0"/>
              <a:t>. At the time of writing, it contains 179 words. However, these words comprise more than 20% of the English text, thus causing immediate reduction of the size of data.</a:t>
            </a:r>
            <a:endParaRPr lang="zh-TW" altLang="en-US" dirty="0"/>
          </a:p>
        </p:txBody>
      </p:sp>
    </p:spTree>
    <p:extLst>
      <p:ext uri="{BB962C8B-B14F-4D97-AF65-F5344CB8AC3E}">
        <p14:creationId xmlns:p14="http://schemas.microsoft.com/office/powerpoint/2010/main" val="40007751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08912F0-9E84-47C8-B046-5C4159B4E23E}"/>
              </a:ext>
            </a:extLst>
          </p:cNvPr>
          <p:cNvSpPr>
            <a:spLocks noGrp="1"/>
          </p:cNvSpPr>
          <p:nvPr>
            <p:ph type="title"/>
          </p:nvPr>
        </p:nvSpPr>
        <p:spPr/>
        <p:txBody>
          <a:bodyPr/>
          <a:lstStyle/>
          <a:p>
            <a:r>
              <a:rPr lang="en-US" altLang="zh-TW" dirty="0"/>
              <a:t>5. Preparing Word Vectors</a:t>
            </a:r>
            <a:endParaRPr lang="zh-TW" altLang="en-US" dirty="0"/>
          </a:p>
        </p:txBody>
      </p:sp>
      <p:sp>
        <p:nvSpPr>
          <p:cNvPr id="3" name="內容版面配置區 2">
            <a:extLst>
              <a:ext uri="{FF2B5EF4-FFF2-40B4-BE49-F238E27FC236}">
                <a16:creationId xmlns:a16="http://schemas.microsoft.com/office/drawing/2014/main" id="{5F4C519D-7BC0-4019-A603-C43127864D6D}"/>
              </a:ext>
            </a:extLst>
          </p:cNvPr>
          <p:cNvSpPr>
            <a:spLocks noGrp="1"/>
          </p:cNvSpPr>
          <p:nvPr>
            <p:ph idx="1"/>
          </p:nvPr>
        </p:nvSpPr>
        <p:spPr/>
        <p:txBody>
          <a:bodyPr>
            <a:normAutofit/>
          </a:bodyPr>
          <a:lstStyle/>
          <a:p>
            <a:r>
              <a:rPr lang="en-US" altLang="zh-TW" dirty="0"/>
              <a:t>As with all other types of data, text also needs to be converted into a vector form.</a:t>
            </a:r>
          </a:p>
          <a:p>
            <a:r>
              <a:rPr lang="en-US" altLang="zh-TW" dirty="0"/>
              <a:t>We have several mechanisms – the simplest being treating a data point (or a sentence) as a bag of words, which can be encoded similar to one-hot mechanism with variation to either put the number 1 in the columns representing all the present words or put the count of the number of occurrences of the word in the given sentence. An</a:t>
            </a:r>
            <a:endParaRPr lang="zh-TW" altLang="en-US" dirty="0"/>
          </a:p>
        </p:txBody>
      </p:sp>
    </p:spTree>
    <p:extLst>
      <p:ext uri="{BB962C8B-B14F-4D97-AF65-F5344CB8AC3E}">
        <p14:creationId xmlns:p14="http://schemas.microsoft.com/office/powerpoint/2010/main" val="4057814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F652BBD-2D69-41F1-8B43-4314C344B907}"/>
              </a:ext>
            </a:extLst>
          </p:cNvPr>
          <p:cNvSpPr>
            <a:spLocks noGrp="1"/>
          </p:cNvSpPr>
          <p:nvPr>
            <p:ph type="title"/>
          </p:nvPr>
        </p:nvSpPr>
        <p:spPr/>
        <p:txBody>
          <a:bodyPr/>
          <a:lstStyle/>
          <a:p>
            <a:endParaRPr lang="zh-TW" altLang="en-US" dirty="0"/>
          </a:p>
        </p:txBody>
      </p:sp>
      <p:sp>
        <p:nvSpPr>
          <p:cNvPr id="3" name="內容版面配置區 2">
            <a:extLst>
              <a:ext uri="{FF2B5EF4-FFF2-40B4-BE49-F238E27FC236}">
                <a16:creationId xmlns:a16="http://schemas.microsoft.com/office/drawing/2014/main" id="{1FADA611-123D-47C3-AE68-7A80B7408918}"/>
              </a:ext>
            </a:extLst>
          </p:cNvPr>
          <p:cNvSpPr>
            <a:spLocks noGrp="1"/>
          </p:cNvSpPr>
          <p:nvPr>
            <p:ph idx="1"/>
          </p:nvPr>
        </p:nvSpPr>
        <p:spPr/>
        <p:txBody>
          <a:bodyPr>
            <a:normAutofit/>
          </a:bodyPr>
          <a:lstStyle/>
          <a:p>
            <a:r>
              <a:rPr lang="en-US" altLang="zh-TW" dirty="0"/>
              <a:t>Variables can be thought as being on one of the</a:t>
            </a:r>
            <a:r>
              <a:rPr lang="zh-TW" altLang="en-US" dirty="0"/>
              <a:t> </a:t>
            </a:r>
            <a:r>
              <a:rPr lang="en-US" altLang="zh-TW" dirty="0"/>
              <a:t>four scales – nominal, ordinal, interval, or ratio.</a:t>
            </a:r>
          </a:p>
          <a:p>
            <a:pPr lvl="1"/>
            <a:r>
              <a:rPr lang="en-US" altLang="zh-TW" dirty="0"/>
              <a:t>Nominal Data:</a:t>
            </a:r>
            <a:r>
              <a:rPr lang="zh-TW" altLang="en-US" dirty="0"/>
              <a:t> </a:t>
            </a:r>
            <a:r>
              <a:rPr lang="en-US" altLang="zh-TW" dirty="0"/>
              <a:t>Nominal data is a type of data that can take any arbitrary nonnumerical values. This</a:t>
            </a:r>
            <a:r>
              <a:rPr lang="zh-TW" altLang="en-US" dirty="0"/>
              <a:t> </a:t>
            </a:r>
            <a:r>
              <a:rPr lang="en-US" altLang="zh-TW" dirty="0"/>
              <a:t>kind of data can neither be measured nor compared.</a:t>
            </a:r>
            <a:r>
              <a:rPr lang="zh-TW" altLang="en-US" dirty="0"/>
              <a:t> </a:t>
            </a:r>
            <a:r>
              <a:rPr lang="en-US" altLang="zh-TW" dirty="0"/>
              <a:t>For example, names, address, gender, etc., can be regarded as nominal data</a:t>
            </a:r>
            <a:r>
              <a:rPr lang="zh-TW" altLang="en-US" dirty="0"/>
              <a:t> </a:t>
            </a:r>
            <a:r>
              <a:rPr lang="en-US" altLang="zh-TW" dirty="0"/>
              <a:t>attributes.</a:t>
            </a:r>
          </a:p>
          <a:p>
            <a:pPr lvl="1"/>
            <a:r>
              <a:rPr lang="en-US" altLang="zh-TW" dirty="0"/>
              <a:t>Ordinal Data:</a:t>
            </a:r>
            <a:r>
              <a:rPr lang="zh-TW" altLang="en-US" dirty="0"/>
              <a:t> </a:t>
            </a:r>
            <a:r>
              <a:rPr lang="en-US" altLang="zh-TW" dirty="0"/>
              <a:t>Ordinal data is a type of data whose values follow an order. Though the values don’t have</a:t>
            </a:r>
            <a:r>
              <a:rPr lang="zh-TW" altLang="en-US" dirty="0"/>
              <a:t> </a:t>
            </a:r>
            <a:r>
              <a:rPr lang="en-US" altLang="zh-TW" dirty="0"/>
              <a:t>a notion of differences and increments, they can be compared as being greater than,</a:t>
            </a:r>
            <a:r>
              <a:rPr lang="zh-TW" altLang="en-US" dirty="0"/>
              <a:t> </a:t>
            </a:r>
            <a:r>
              <a:rPr lang="en-US" altLang="zh-TW" dirty="0"/>
              <a:t>lesser than, or equal to each other.</a:t>
            </a:r>
            <a:r>
              <a:rPr lang="zh-TW" altLang="en-US" dirty="0"/>
              <a:t> </a:t>
            </a:r>
            <a:r>
              <a:rPr lang="en-US" altLang="zh-TW" dirty="0"/>
              <a:t>For example, T-shirt sizes (S, M, L,</a:t>
            </a:r>
            <a:r>
              <a:rPr lang="zh-TW" altLang="en-US" dirty="0"/>
              <a:t> </a:t>
            </a:r>
            <a:r>
              <a:rPr lang="en-US" altLang="zh-TW" dirty="0"/>
              <a:t>XL, etc.), Likert scale in customer surveys (Always, Sometimes, Rarely, Never), and so on</a:t>
            </a:r>
            <a:r>
              <a:rPr lang="zh-TW" altLang="en-US" dirty="0"/>
              <a:t> </a:t>
            </a:r>
            <a:r>
              <a:rPr lang="en-US" altLang="zh-TW" dirty="0"/>
              <a:t>are examples of ordinal data.</a:t>
            </a:r>
            <a:endParaRPr lang="zh-TW" altLang="en-US" dirty="0"/>
          </a:p>
        </p:txBody>
      </p:sp>
    </p:spTree>
    <p:extLst>
      <p:ext uri="{BB962C8B-B14F-4D97-AF65-F5344CB8AC3E}">
        <p14:creationId xmlns:p14="http://schemas.microsoft.com/office/powerpoint/2010/main" val="32532579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29FA108-D3F7-49CF-945E-F151EA1C823C}"/>
              </a:ext>
            </a:extLst>
          </p:cNvPr>
          <p:cNvSpPr>
            <a:spLocks noGrp="1"/>
          </p:cNvSpPr>
          <p:nvPr>
            <p:ph type="title"/>
          </p:nvPr>
        </p:nvSpPr>
        <p:spPr/>
        <p:txBody>
          <a:bodyPr/>
          <a:lstStyle/>
          <a:p>
            <a:endParaRPr lang="zh-TW" altLang="en-US"/>
          </a:p>
        </p:txBody>
      </p:sp>
      <p:pic>
        <p:nvPicPr>
          <p:cNvPr id="5" name="圖片 4">
            <a:extLst>
              <a:ext uri="{FF2B5EF4-FFF2-40B4-BE49-F238E27FC236}">
                <a16:creationId xmlns:a16="http://schemas.microsoft.com/office/drawing/2014/main" id="{B429CC41-BD2F-449C-B9A0-41DED5DE8E15}"/>
              </a:ext>
            </a:extLst>
          </p:cNvPr>
          <p:cNvPicPr>
            <a:picLocks noChangeAspect="1"/>
          </p:cNvPicPr>
          <p:nvPr/>
        </p:nvPicPr>
        <p:blipFill>
          <a:blip r:embed="rId2"/>
          <a:stretch>
            <a:fillRect/>
          </a:stretch>
        </p:blipFill>
        <p:spPr>
          <a:xfrm>
            <a:off x="289702" y="1847629"/>
            <a:ext cx="11612596" cy="3162741"/>
          </a:xfrm>
          <a:prstGeom prst="rect">
            <a:avLst/>
          </a:prstGeom>
        </p:spPr>
      </p:pic>
    </p:spTree>
    <p:extLst>
      <p:ext uri="{BB962C8B-B14F-4D97-AF65-F5344CB8AC3E}">
        <p14:creationId xmlns:p14="http://schemas.microsoft.com/office/powerpoint/2010/main" val="39814579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C40C8E4-F005-4754-8F05-6203B7C52C84}"/>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AFC3DBAF-500A-456B-BF51-79F096620406}"/>
              </a:ext>
            </a:extLst>
          </p:cNvPr>
          <p:cNvSpPr>
            <a:spLocks noGrp="1"/>
          </p:cNvSpPr>
          <p:nvPr>
            <p:ph idx="1"/>
          </p:nvPr>
        </p:nvSpPr>
        <p:spPr/>
        <p:txBody>
          <a:bodyPr>
            <a:normAutofit fontScale="92500" lnSpcReduction="20000"/>
          </a:bodyPr>
          <a:lstStyle/>
          <a:p>
            <a:r>
              <a:rPr lang="en-US" altLang="zh-TW" dirty="0"/>
              <a:t>For this purpose, we can use </a:t>
            </a:r>
            <a:r>
              <a:rPr lang="en-US" altLang="zh-TW" dirty="0" err="1"/>
              <a:t>CountVectorizer</a:t>
            </a:r>
            <a:r>
              <a:rPr lang="en-US" altLang="zh-TW" dirty="0"/>
              <a:t> or one of the other Vectorizers available in </a:t>
            </a:r>
            <a:r>
              <a:rPr lang="en-US" altLang="zh-TW" dirty="0" err="1"/>
              <a:t>Scikit</a:t>
            </a:r>
            <a:r>
              <a:rPr lang="en-US" altLang="zh-TW" dirty="0"/>
              <a:t>-learn. We will see the use of these in the following end-to-end example.</a:t>
            </a:r>
          </a:p>
          <a:p>
            <a:pPr marL="457200" lvl="1" indent="0">
              <a:buNone/>
            </a:pPr>
            <a:r>
              <a:rPr lang="en-US" altLang="zh-TW" dirty="0"/>
              <a:t>from </a:t>
            </a:r>
            <a:r>
              <a:rPr lang="en-US" altLang="zh-TW" dirty="0" err="1"/>
              <a:t>nltk.tokenize</a:t>
            </a:r>
            <a:r>
              <a:rPr lang="en-US" altLang="zh-TW" dirty="0"/>
              <a:t> import </a:t>
            </a:r>
            <a:r>
              <a:rPr lang="en-US" altLang="zh-TW" dirty="0" err="1"/>
              <a:t>word_tokenize</a:t>
            </a:r>
            <a:endParaRPr lang="en-US" altLang="zh-TW" dirty="0"/>
          </a:p>
          <a:p>
            <a:pPr marL="457200" lvl="1" indent="0">
              <a:buNone/>
            </a:pPr>
            <a:r>
              <a:rPr lang="en-US" altLang="zh-TW" dirty="0"/>
              <a:t>from </a:t>
            </a:r>
            <a:r>
              <a:rPr lang="en-US" altLang="zh-TW" dirty="0" err="1"/>
              <a:t>nltk.corpus</a:t>
            </a:r>
            <a:r>
              <a:rPr lang="en-US" altLang="zh-TW" dirty="0"/>
              <a:t> import </a:t>
            </a:r>
            <a:r>
              <a:rPr lang="en-US" altLang="zh-TW" dirty="0" err="1"/>
              <a:t>stopwords</a:t>
            </a:r>
            <a:endParaRPr lang="en-US" altLang="zh-TW" dirty="0"/>
          </a:p>
          <a:p>
            <a:pPr marL="457200" lvl="1" indent="0">
              <a:buNone/>
            </a:pPr>
            <a:r>
              <a:rPr lang="en-US" altLang="zh-TW" dirty="0"/>
              <a:t>from </a:t>
            </a:r>
            <a:r>
              <a:rPr lang="en-US" altLang="zh-TW" dirty="0" err="1"/>
              <a:t>nltk.stem.porter</a:t>
            </a:r>
            <a:r>
              <a:rPr lang="en-US" altLang="zh-TW" dirty="0"/>
              <a:t> import </a:t>
            </a:r>
            <a:r>
              <a:rPr lang="en-US" altLang="zh-TW" dirty="0" err="1"/>
              <a:t>PorterStemmer</a:t>
            </a:r>
            <a:endParaRPr lang="en-US" altLang="zh-TW" dirty="0"/>
          </a:p>
          <a:p>
            <a:pPr marL="457200" lvl="1" indent="0">
              <a:buNone/>
            </a:pPr>
            <a:r>
              <a:rPr lang="en-US" altLang="zh-TW" dirty="0"/>
              <a:t>from </a:t>
            </a:r>
            <a:r>
              <a:rPr lang="en-US" altLang="zh-TW" dirty="0" err="1"/>
              <a:t>sklearn.feature_extraction.text</a:t>
            </a:r>
            <a:r>
              <a:rPr lang="en-US" altLang="zh-TW" dirty="0"/>
              <a:t> import </a:t>
            </a:r>
            <a:r>
              <a:rPr lang="en-US" altLang="zh-TW" dirty="0" err="1"/>
              <a:t>CountVectorizer</a:t>
            </a:r>
            <a:endParaRPr lang="en-US" altLang="zh-TW" dirty="0"/>
          </a:p>
          <a:p>
            <a:pPr marL="457200" lvl="1" indent="0">
              <a:buNone/>
            </a:pPr>
            <a:r>
              <a:rPr lang="en-US" altLang="zh-TW" dirty="0"/>
              <a:t>stemmer = </a:t>
            </a:r>
            <a:r>
              <a:rPr lang="en-US" altLang="zh-TW" dirty="0" err="1"/>
              <a:t>PorterStemmer</a:t>
            </a:r>
            <a:r>
              <a:rPr lang="en-US" altLang="zh-TW" dirty="0"/>
              <a:t>()</a:t>
            </a:r>
          </a:p>
          <a:p>
            <a:pPr marL="457200" lvl="1" indent="0">
              <a:buNone/>
            </a:pPr>
            <a:r>
              <a:rPr lang="en-US" altLang="zh-TW" dirty="0" err="1"/>
              <a:t>eng_stopwords</a:t>
            </a:r>
            <a:r>
              <a:rPr lang="en-US" altLang="zh-TW" dirty="0"/>
              <a:t> = </a:t>
            </a:r>
            <a:r>
              <a:rPr lang="en-US" altLang="zh-TW" dirty="0" err="1"/>
              <a:t>stopwords.words</a:t>
            </a:r>
            <a:r>
              <a:rPr lang="en-US" altLang="zh-TW" dirty="0"/>
              <a:t>('</a:t>
            </a:r>
            <a:r>
              <a:rPr lang="en-US" altLang="zh-TW" dirty="0" err="1"/>
              <a:t>english</a:t>
            </a:r>
            <a:r>
              <a:rPr lang="en-US" altLang="zh-TW" dirty="0"/>
              <a:t>')</a:t>
            </a:r>
          </a:p>
          <a:p>
            <a:pPr marL="457200" lvl="1" indent="0">
              <a:buNone/>
            </a:pPr>
            <a:r>
              <a:rPr lang="en-US" altLang="zh-TW" dirty="0"/>
              <a:t>data = ["Let's learn Machine Learning Now", "The Machines are Learning",</a:t>
            </a:r>
          </a:p>
          <a:p>
            <a:pPr marL="457200" lvl="1" indent="0">
              <a:buNone/>
            </a:pPr>
            <a:r>
              <a:rPr lang="en-US" altLang="zh-TW" dirty="0"/>
              <a:t>"It is Learning Time"]</a:t>
            </a:r>
          </a:p>
          <a:p>
            <a:pPr marL="457200" lvl="1" indent="0">
              <a:buNone/>
            </a:pPr>
            <a:r>
              <a:rPr lang="en-US" altLang="zh-TW" dirty="0"/>
              <a:t>tokens = [</a:t>
            </a:r>
            <a:r>
              <a:rPr lang="en-US" altLang="zh-TW" dirty="0" err="1"/>
              <a:t>word_tokenize</a:t>
            </a:r>
            <a:r>
              <a:rPr lang="en-US" altLang="zh-TW" dirty="0"/>
              <a:t>(d) for d in data]</a:t>
            </a:r>
          </a:p>
          <a:p>
            <a:pPr marL="457200" lvl="1" indent="0">
              <a:buNone/>
            </a:pPr>
            <a:r>
              <a:rPr lang="en-US" altLang="zh-TW" dirty="0"/>
              <a:t>tokens = [[</a:t>
            </a:r>
            <a:r>
              <a:rPr lang="en-US" altLang="zh-TW" dirty="0" err="1"/>
              <a:t>word.lower</a:t>
            </a:r>
            <a:r>
              <a:rPr lang="en-US" altLang="zh-TW" dirty="0"/>
              <a:t>() for word in line] for line in tokens]</a:t>
            </a:r>
            <a:endParaRPr lang="zh-TW" altLang="en-US" dirty="0"/>
          </a:p>
        </p:txBody>
      </p:sp>
    </p:spTree>
    <p:extLst>
      <p:ext uri="{BB962C8B-B14F-4D97-AF65-F5344CB8AC3E}">
        <p14:creationId xmlns:p14="http://schemas.microsoft.com/office/powerpoint/2010/main" val="5749409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8DD8A62-C9D4-42B2-9ACF-F202E46B4525}"/>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A4F129CE-63D5-4A8E-A83D-C896A3A13ED7}"/>
              </a:ext>
            </a:extLst>
          </p:cNvPr>
          <p:cNvSpPr>
            <a:spLocks noGrp="1"/>
          </p:cNvSpPr>
          <p:nvPr>
            <p:ph idx="1"/>
          </p:nvPr>
        </p:nvSpPr>
        <p:spPr/>
        <p:txBody>
          <a:bodyPr/>
          <a:lstStyle/>
          <a:p>
            <a:pPr marL="457200" lvl="1" indent="0">
              <a:buNone/>
            </a:pPr>
            <a:r>
              <a:rPr lang="en-US" altLang="zh-TW" dirty="0"/>
              <a:t>for </a:t>
            </a:r>
            <a:r>
              <a:rPr lang="en-US" altLang="zh-TW" dirty="0" err="1"/>
              <a:t>i</a:t>
            </a:r>
            <a:r>
              <a:rPr lang="en-US" altLang="zh-TW" dirty="0"/>
              <a:t>, line in enumerate(tokens):</a:t>
            </a:r>
          </a:p>
          <a:p>
            <a:pPr marL="457200" lvl="1" indent="0">
              <a:buNone/>
            </a:pPr>
            <a:r>
              <a:rPr lang="en-US" altLang="zh-TW" dirty="0"/>
              <a:t>for word in line:</a:t>
            </a:r>
          </a:p>
          <a:p>
            <a:pPr marL="457200" lvl="1" indent="0">
              <a:buNone/>
            </a:pPr>
            <a:r>
              <a:rPr lang="en-US" altLang="zh-TW" dirty="0"/>
              <a:t>if word in </a:t>
            </a:r>
            <a:r>
              <a:rPr lang="en-US" altLang="zh-TW" dirty="0" err="1"/>
              <a:t>stopwords.words</a:t>
            </a:r>
            <a:r>
              <a:rPr lang="en-US" altLang="zh-TW" dirty="0"/>
              <a:t>('</a:t>
            </a:r>
            <a:r>
              <a:rPr lang="en-US" altLang="zh-TW" dirty="0" err="1"/>
              <a:t>english</a:t>
            </a:r>
            <a:r>
              <a:rPr lang="en-US" altLang="zh-TW" dirty="0"/>
              <a:t>'):</a:t>
            </a:r>
          </a:p>
          <a:p>
            <a:pPr marL="457200" lvl="1" indent="0">
              <a:buNone/>
            </a:pPr>
            <a:r>
              <a:rPr lang="en-US" altLang="zh-TW" dirty="0" err="1"/>
              <a:t>line.remove</a:t>
            </a:r>
            <a:r>
              <a:rPr lang="en-US" altLang="zh-TW" dirty="0"/>
              <a:t>(word)</a:t>
            </a:r>
          </a:p>
          <a:p>
            <a:pPr marL="457200" lvl="1" indent="0">
              <a:buNone/>
            </a:pPr>
            <a:r>
              <a:rPr lang="en-US" altLang="zh-TW" dirty="0"/>
              <a:t>tokens[</a:t>
            </a:r>
            <a:r>
              <a:rPr lang="en-US" altLang="zh-TW" dirty="0" err="1"/>
              <a:t>i</a:t>
            </a:r>
            <a:r>
              <a:rPr lang="en-US" altLang="zh-TW" dirty="0"/>
              <a:t>] = ' '.join(line)</a:t>
            </a:r>
          </a:p>
          <a:p>
            <a:pPr marL="457200" lvl="1" indent="0">
              <a:buNone/>
            </a:pPr>
            <a:r>
              <a:rPr lang="en-US" altLang="zh-TW" dirty="0"/>
              <a:t>matrix = </a:t>
            </a:r>
            <a:r>
              <a:rPr lang="en-US" altLang="zh-TW" dirty="0" err="1"/>
              <a:t>CountVectorizer</a:t>
            </a:r>
            <a:r>
              <a:rPr lang="en-US" altLang="zh-TW" dirty="0"/>
              <a:t>()</a:t>
            </a:r>
          </a:p>
          <a:p>
            <a:pPr marL="457200" lvl="1" indent="0">
              <a:buNone/>
            </a:pPr>
            <a:r>
              <a:rPr lang="en-US" altLang="zh-TW" dirty="0"/>
              <a:t>X = </a:t>
            </a:r>
            <a:r>
              <a:rPr lang="en-US" altLang="zh-TW" dirty="0" err="1"/>
              <a:t>matrix.fit_transform</a:t>
            </a:r>
            <a:r>
              <a:rPr lang="en-US" altLang="zh-TW" dirty="0"/>
              <a:t>(tokens).</a:t>
            </a:r>
            <a:r>
              <a:rPr lang="en-US" altLang="zh-TW" dirty="0" err="1"/>
              <a:t>toarray</a:t>
            </a:r>
            <a:r>
              <a:rPr lang="en-US" altLang="zh-TW" dirty="0"/>
              <a:t>()</a:t>
            </a:r>
            <a:endParaRPr lang="zh-TW" altLang="en-US" dirty="0"/>
          </a:p>
        </p:txBody>
      </p:sp>
    </p:spTree>
    <p:extLst>
      <p:ext uri="{BB962C8B-B14F-4D97-AF65-F5344CB8AC3E}">
        <p14:creationId xmlns:p14="http://schemas.microsoft.com/office/powerpoint/2010/main" val="16878981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DD1ACC-943E-44F5-80C6-4F7F08915F0A}"/>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F5C13F39-C01B-4E39-918F-66E9BCDEF6B4}"/>
              </a:ext>
            </a:extLst>
          </p:cNvPr>
          <p:cNvSpPr>
            <a:spLocks noGrp="1"/>
          </p:cNvSpPr>
          <p:nvPr>
            <p:ph idx="1"/>
          </p:nvPr>
        </p:nvSpPr>
        <p:spPr/>
        <p:txBody>
          <a:bodyPr/>
          <a:lstStyle/>
          <a:p>
            <a:r>
              <a:rPr lang="en-US" altLang="zh-TW" dirty="0"/>
              <a:t>Here, X will become a 2D array of the shape = (</a:t>
            </a:r>
            <a:r>
              <a:rPr lang="en-US" altLang="zh-TW" dirty="0" err="1"/>
              <a:t>m,n</a:t>
            </a:r>
            <a:r>
              <a:rPr lang="en-US" altLang="zh-TW" dirty="0"/>
              <a:t>) where m is the number of rows in the data and n is the vocabulary size, or the number of unique words that are considered to represent a text vector.</a:t>
            </a:r>
          </a:p>
          <a:p>
            <a:r>
              <a:rPr lang="en-US" altLang="zh-TW" dirty="0"/>
              <a:t>You can visualize the text vectors by comparing feature names with the values:</a:t>
            </a:r>
          </a:p>
          <a:p>
            <a:pPr marL="457200" lvl="1" indent="0">
              <a:buNone/>
            </a:pPr>
            <a:r>
              <a:rPr lang="en-US" altLang="zh-TW" dirty="0" err="1"/>
              <a:t>pd.DataFrame</a:t>
            </a:r>
            <a:r>
              <a:rPr lang="en-US" altLang="zh-TW" dirty="0"/>
              <a:t>(X, columns=</a:t>
            </a:r>
            <a:r>
              <a:rPr lang="en-US" altLang="zh-TW" dirty="0" err="1"/>
              <a:t>matrix.get_feature_names</a:t>
            </a:r>
            <a:r>
              <a:rPr lang="en-US" altLang="zh-TW" dirty="0"/>
              <a:t>())</a:t>
            </a:r>
            <a:endParaRPr lang="zh-TW" altLang="en-US" dirty="0"/>
          </a:p>
        </p:txBody>
      </p:sp>
    </p:spTree>
    <p:extLst>
      <p:ext uri="{BB962C8B-B14F-4D97-AF65-F5344CB8AC3E}">
        <p14:creationId xmlns:p14="http://schemas.microsoft.com/office/powerpoint/2010/main" val="6019109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6C2E1CB-4197-4B72-B380-0E82113D8139}"/>
              </a:ext>
            </a:extLst>
          </p:cNvPr>
          <p:cNvSpPr>
            <a:spLocks noGrp="1"/>
          </p:cNvSpPr>
          <p:nvPr>
            <p:ph type="title"/>
          </p:nvPr>
        </p:nvSpPr>
        <p:spPr/>
        <p:txBody>
          <a:bodyPr/>
          <a:lstStyle/>
          <a:p>
            <a:endParaRPr lang="zh-TW" altLang="en-US"/>
          </a:p>
        </p:txBody>
      </p:sp>
      <p:pic>
        <p:nvPicPr>
          <p:cNvPr id="4" name="圖片 3">
            <a:extLst>
              <a:ext uri="{FF2B5EF4-FFF2-40B4-BE49-F238E27FC236}">
                <a16:creationId xmlns:a16="http://schemas.microsoft.com/office/drawing/2014/main" id="{7BC11C98-3D7A-4514-84DF-B50036793DCE}"/>
              </a:ext>
            </a:extLst>
          </p:cNvPr>
          <p:cNvPicPr>
            <a:picLocks noChangeAspect="1"/>
          </p:cNvPicPr>
          <p:nvPr/>
        </p:nvPicPr>
        <p:blipFill>
          <a:blip r:embed="rId2"/>
          <a:stretch>
            <a:fillRect/>
          </a:stretch>
        </p:blipFill>
        <p:spPr>
          <a:xfrm>
            <a:off x="594544" y="1861919"/>
            <a:ext cx="11002911" cy="3134162"/>
          </a:xfrm>
          <a:prstGeom prst="rect">
            <a:avLst/>
          </a:prstGeom>
        </p:spPr>
      </p:pic>
    </p:spTree>
    <p:extLst>
      <p:ext uri="{BB962C8B-B14F-4D97-AF65-F5344CB8AC3E}">
        <p14:creationId xmlns:p14="http://schemas.microsoft.com/office/powerpoint/2010/main" val="37173933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8E759AA-165E-47F0-84C2-8D7EC6CD360E}"/>
              </a:ext>
            </a:extLst>
          </p:cNvPr>
          <p:cNvSpPr>
            <a:spLocks noGrp="1"/>
          </p:cNvSpPr>
          <p:nvPr>
            <p:ph type="title"/>
          </p:nvPr>
        </p:nvSpPr>
        <p:spPr/>
        <p:txBody>
          <a:bodyPr/>
          <a:lstStyle/>
          <a:p>
            <a:r>
              <a:rPr lang="en-US" altLang="zh-TW" b="1" dirty="0"/>
              <a:t>Preprocessing Images</a:t>
            </a:r>
            <a:endParaRPr lang="zh-TW" altLang="en-US" b="1" dirty="0"/>
          </a:p>
        </p:txBody>
      </p:sp>
      <p:sp>
        <p:nvSpPr>
          <p:cNvPr id="3" name="內容版面配置區 2">
            <a:extLst>
              <a:ext uri="{FF2B5EF4-FFF2-40B4-BE49-F238E27FC236}">
                <a16:creationId xmlns:a16="http://schemas.microsoft.com/office/drawing/2014/main" id="{EEFFF6D8-6B46-42D0-B7B0-B7E60D190682}"/>
              </a:ext>
            </a:extLst>
          </p:cNvPr>
          <p:cNvSpPr>
            <a:spLocks noGrp="1"/>
          </p:cNvSpPr>
          <p:nvPr>
            <p:ph idx="1"/>
          </p:nvPr>
        </p:nvSpPr>
        <p:spPr/>
        <p:txBody>
          <a:bodyPr/>
          <a:lstStyle/>
          <a:p>
            <a:r>
              <a:rPr lang="en-US" altLang="zh-TW" dirty="0"/>
              <a:t>Processing images is a large subset of machine learning and computer vision that has been dealt with in separate books.</a:t>
            </a:r>
          </a:p>
          <a:p>
            <a:r>
              <a:rPr lang="en-US" altLang="zh-TW" dirty="0"/>
              <a:t>In this section, we would introduce the basic concepts that might be required in some of the examples in this book.</a:t>
            </a:r>
            <a:endParaRPr lang="zh-TW" altLang="en-US" dirty="0"/>
          </a:p>
        </p:txBody>
      </p:sp>
    </p:spTree>
    <p:extLst>
      <p:ext uri="{BB962C8B-B14F-4D97-AF65-F5344CB8AC3E}">
        <p14:creationId xmlns:p14="http://schemas.microsoft.com/office/powerpoint/2010/main" val="18118353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00629B2-0894-4B7A-85A2-8E63AC01B592}"/>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6F1B7B64-8F5D-4DD2-A33C-F80B36891C1A}"/>
              </a:ext>
            </a:extLst>
          </p:cNvPr>
          <p:cNvSpPr>
            <a:spLocks noGrp="1"/>
          </p:cNvSpPr>
          <p:nvPr>
            <p:ph idx="1"/>
          </p:nvPr>
        </p:nvSpPr>
        <p:spPr/>
        <p:txBody>
          <a:bodyPr/>
          <a:lstStyle/>
          <a:p>
            <a:r>
              <a:rPr lang="en-US" altLang="zh-TW" dirty="0"/>
              <a:t>Full-color images can be seen as a three-dimensional array, where two dimensions are used to represent the row and column number of a pixel and the third dimension represents the color channel, red, green, or blue. The value in each cell represents the intensity of each color channel at the given cell.</a:t>
            </a:r>
            <a:endParaRPr lang="zh-TW" altLang="en-US" dirty="0"/>
          </a:p>
        </p:txBody>
      </p:sp>
    </p:spTree>
    <p:extLst>
      <p:ext uri="{BB962C8B-B14F-4D97-AF65-F5344CB8AC3E}">
        <p14:creationId xmlns:p14="http://schemas.microsoft.com/office/powerpoint/2010/main" val="18242458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F75B34-D6D6-4C6C-BCBF-D399DD7AD9A4}"/>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653B568C-C6E1-4D78-A861-F5D1165BC367}"/>
              </a:ext>
            </a:extLst>
          </p:cNvPr>
          <p:cNvSpPr>
            <a:spLocks noGrp="1"/>
          </p:cNvSpPr>
          <p:nvPr>
            <p:ph idx="1"/>
          </p:nvPr>
        </p:nvSpPr>
        <p:spPr/>
        <p:txBody>
          <a:bodyPr/>
          <a:lstStyle/>
          <a:p>
            <a:r>
              <a:rPr lang="en-US" altLang="zh-TW" dirty="0"/>
              <a:t>One simple way to reading an image as a three-dimensional array is to use Matplotlib’s </a:t>
            </a:r>
            <a:r>
              <a:rPr lang="en-US" altLang="zh-TW" dirty="0" err="1"/>
              <a:t>imread</a:t>
            </a:r>
            <a:r>
              <a:rPr lang="en-US" altLang="zh-TW" dirty="0"/>
              <a:t> function.</a:t>
            </a:r>
          </a:p>
          <a:p>
            <a:pPr marL="457200" lvl="1" indent="0">
              <a:buNone/>
            </a:pPr>
            <a:r>
              <a:rPr lang="en-US" altLang="zh-TW" dirty="0"/>
              <a:t>import </a:t>
            </a:r>
            <a:r>
              <a:rPr lang="en-US" altLang="zh-TW" dirty="0" err="1"/>
              <a:t>matplotlib.pyplot</a:t>
            </a:r>
            <a:r>
              <a:rPr lang="en-US" altLang="zh-TW" dirty="0"/>
              <a:t> as </a:t>
            </a:r>
            <a:r>
              <a:rPr lang="en-US" altLang="zh-TW" dirty="0" err="1"/>
              <a:t>plt</a:t>
            </a:r>
            <a:endParaRPr lang="en-US" altLang="zh-TW" dirty="0"/>
          </a:p>
          <a:p>
            <a:pPr marL="457200" lvl="1" indent="0">
              <a:buNone/>
            </a:pPr>
            <a:r>
              <a:rPr lang="en-US" altLang="zh-TW" dirty="0" err="1"/>
              <a:t>img</a:t>
            </a:r>
            <a:r>
              <a:rPr lang="en-US" altLang="zh-TW" dirty="0"/>
              <a:t> = </a:t>
            </a:r>
            <a:r>
              <a:rPr lang="en-US" altLang="zh-TW" dirty="0" err="1"/>
              <a:t>plt.imread</a:t>
            </a:r>
            <a:r>
              <a:rPr lang="en-US" altLang="zh-TW" dirty="0"/>
              <a:t>('C:\\Users\\</a:t>
            </a:r>
            <a:r>
              <a:rPr lang="en-US" altLang="zh-TW" dirty="0" err="1"/>
              <a:t>johndoe</a:t>
            </a:r>
            <a:r>
              <a:rPr lang="en-US" altLang="zh-TW" dirty="0"/>
              <a:t>\\Documents\\ Images\\puppy.jpg’)</a:t>
            </a:r>
          </a:p>
          <a:p>
            <a:pPr marL="457200" lvl="1" indent="0">
              <a:buNone/>
            </a:pPr>
            <a:r>
              <a:rPr lang="en-US" altLang="zh-TW" dirty="0"/>
              <a:t># </a:t>
            </a:r>
            <a:r>
              <a:rPr lang="en-US" altLang="zh-TW" dirty="0" err="1"/>
              <a:t>img</a:t>
            </a:r>
            <a:r>
              <a:rPr lang="en-US" altLang="zh-TW" dirty="0"/>
              <a:t> = </a:t>
            </a:r>
            <a:r>
              <a:rPr lang="en-US" altLang="zh-TW" dirty="0" err="1"/>
              <a:t>plt.imread</a:t>
            </a:r>
            <a:r>
              <a:rPr lang="en-US" altLang="zh-TW" dirty="0"/>
              <a:t>('/home/</a:t>
            </a:r>
            <a:r>
              <a:rPr lang="en-US" altLang="zh-TW" dirty="0" err="1"/>
              <a:t>johndoe</a:t>
            </a:r>
            <a:r>
              <a:rPr lang="en-US" altLang="zh-TW" dirty="0"/>
              <a:t>/Pictures/puppy.jpg’) for Linux</a:t>
            </a:r>
          </a:p>
          <a:p>
            <a:pPr marL="457200" lvl="1" indent="0">
              <a:buNone/>
            </a:pPr>
            <a:r>
              <a:rPr lang="en-US" altLang="zh-TW" dirty="0" err="1"/>
              <a:t>plt.imshow</a:t>
            </a:r>
            <a:r>
              <a:rPr lang="en-US" altLang="zh-TW" dirty="0"/>
              <a:t>(</a:t>
            </a:r>
            <a:r>
              <a:rPr lang="en-US" altLang="zh-TW" dirty="0" err="1"/>
              <a:t>img</a:t>
            </a:r>
            <a:r>
              <a:rPr lang="en-US" altLang="zh-TW" dirty="0"/>
              <a:t>)</a:t>
            </a:r>
          </a:p>
          <a:p>
            <a:pPr marL="457200" lvl="1" indent="0">
              <a:buNone/>
            </a:pPr>
            <a:r>
              <a:rPr lang="en-US" altLang="zh-TW" dirty="0" err="1"/>
              <a:t>plt.imshow</a:t>
            </a:r>
            <a:r>
              <a:rPr lang="en-US" altLang="zh-TW" dirty="0"/>
              <a:t>(</a:t>
            </a:r>
            <a:r>
              <a:rPr lang="en-US" altLang="zh-TW" dirty="0" err="1"/>
              <a:t>img</a:t>
            </a:r>
            <a:r>
              <a:rPr lang="en-US" altLang="zh-TW" dirty="0"/>
              <a:t>[:,:,0])</a:t>
            </a:r>
          </a:p>
          <a:p>
            <a:pPr marL="457200" lvl="1" indent="0">
              <a:buNone/>
            </a:pPr>
            <a:r>
              <a:rPr lang="en-US" altLang="zh-TW" dirty="0" err="1"/>
              <a:t>cropped_image</a:t>
            </a:r>
            <a:r>
              <a:rPr lang="en-US" altLang="zh-TW" dirty="0"/>
              <a:t> = </a:t>
            </a:r>
            <a:r>
              <a:rPr lang="en-US" altLang="zh-TW" dirty="0" err="1"/>
              <a:t>img</a:t>
            </a:r>
            <a:r>
              <a:rPr lang="en-US" altLang="zh-TW" dirty="0"/>
              <a:t>[200:1000,700:1500, :]</a:t>
            </a:r>
          </a:p>
          <a:p>
            <a:pPr marL="457200" lvl="1" indent="0">
              <a:buNone/>
            </a:pPr>
            <a:r>
              <a:rPr lang="en-US" altLang="zh-TW" dirty="0" err="1"/>
              <a:t>plt.imshow</a:t>
            </a:r>
            <a:r>
              <a:rPr lang="en-US" altLang="zh-TW" dirty="0"/>
              <a:t>(</a:t>
            </a:r>
            <a:r>
              <a:rPr lang="en-US" altLang="zh-TW" dirty="0" err="1"/>
              <a:t>cropped_image</a:t>
            </a:r>
            <a:r>
              <a:rPr lang="en-US" altLang="zh-TW" dirty="0"/>
              <a:t>)</a:t>
            </a:r>
            <a:endParaRPr lang="zh-TW" altLang="en-US" dirty="0"/>
          </a:p>
        </p:txBody>
      </p:sp>
    </p:spTree>
    <p:extLst>
      <p:ext uri="{BB962C8B-B14F-4D97-AF65-F5344CB8AC3E}">
        <p14:creationId xmlns:p14="http://schemas.microsoft.com/office/powerpoint/2010/main" val="4956880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0934024-87B0-4DBC-A767-F353CB4D7EF3}"/>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61EEDC9C-F03F-4DD7-AF81-3D32164794E6}"/>
              </a:ext>
            </a:extLst>
          </p:cNvPr>
          <p:cNvSpPr>
            <a:spLocks noGrp="1"/>
          </p:cNvSpPr>
          <p:nvPr>
            <p:ph idx="1"/>
          </p:nvPr>
        </p:nvSpPr>
        <p:spPr/>
        <p:txBody>
          <a:bodyPr>
            <a:normAutofit/>
          </a:bodyPr>
          <a:lstStyle/>
          <a:p>
            <a:r>
              <a:rPr lang="en-US" altLang="zh-TW" dirty="0"/>
              <a:t>There are extensive libraries for image processing and computer vision, the most</a:t>
            </a:r>
            <a:r>
              <a:rPr lang="zh-TW" altLang="en-US" dirty="0"/>
              <a:t> </a:t>
            </a:r>
            <a:r>
              <a:rPr lang="en-US" altLang="zh-TW" dirty="0"/>
              <a:t>popular being OpenCV and </a:t>
            </a:r>
            <a:r>
              <a:rPr lang="en-US" altLang="zh-TW" dirty="0" err="1"/>
              <a:t>Scikit</a:t>
            </a:r>
            <a:r>
              <a:rPr lang="en-US" altLang="zh-TW" dirty="0"/>
              <a:t>-Image.</a:t>
            </a:r>
          </a:p>
          <a:p>
            <a:r>
              <a:rPr lang="en-US" altLang="zh-TW" dirty="0"/>
              <a:t>Here’s an example on detecting edges using</a:t>
            </a:r>
            <a:r>
              <a:rPr lang="zh-TW" altLang="en-US" dirty="0"/>
              <a:t> </a:t>
            </a:r>
            <a:r>
              <a:rPr lang="en-US" altLang="zh-TW" dirty="0" err="1"/>
              <a:t>Scikit</a:t>
            </a:r>
            <a:r>
              <a:rPr lang="en-US" altLang="zh-TW" dirty="0"/>
              <a:t>-Image, which produces the output as shown in Figure 6-5.</a:t>
            </a:r>
          </a:p>
          <a:p>
            <a:pPr marL="457200" lvl="1" indent="0">
              <a:buNone/>
            </a:pPr>
            <a:r>
              <a:rPr lang="en-US" altLang="zh-TW" dirty="0"/>
              <a:t>from </a:t>
            </a:r>
            <a:r>
              <a:rPr lang="en-US" altLang="zh-TW" dirty="0" err="1"/>
              <a:t>skimage</a:t>
            </a:r>
            <a:r>
              <a:rPr lang="en-US" altLang="zh-TW" dirty="0"/>
              <a:t> import </a:t>
            </a:r>
            <a:r>
              <a:rPr lang="en-US" altLang="zh-TW" dirty="0" err="1"/>
              <a:t>io,filters</a:t>
            </a:r>
            <a:endParaRPr lang="en-US" altLang="zh-TW" dirty="0"/>
          </a:p>
          <a:p>
            <a:pPr marL="457200" lvl="1" indent="0">
              <a:buNone/>
            </a:pPr>
            <a:r>
              <a:rPr lang="en-US" altLang="zh-TW" dirty="0" err="1"/>
              <a:t>img</a:t>
            </a:r>
            <a:r>
              <a:rPr lang="en-US" altLang="zh-TW" dirty="0"/>
              <a:t> = </a:t>
            </a:r>
            <a:r>
              <a:rPr lang="en-US" altLang="zh-TW" dirty="0" err="1"/>
              <a:t>plt.imread</a:t>
            </a:r>
            <a:r>
              <a:rPr lang="en-US" altLang="zh-TW" dirty="0"/>
              <a:t>('C:\\Users\\</a:t>
            </a:r>
            <a:r>
              <a:rPr lang="en-US" altLang="zh-TW" dirty="0" err="1"/>
              <a:t>johndoe</a:t>
            </a:r>
            <a:r>
              <a:rPr lang="en-US" altLang="zh-TW" dirty="0"/>
              <a:t>\\Documents\\ Images\\puppy.jpg')</a:t>
            </a:r>
          </a:p>
          <a:p>
            <a:pPr marL="457200" lvl="1" indent="0">
              <a:buNone/>
            </a:pPr>
            <a:r>
              <a:rPr lang="en-US" altLang="zh-TW" dirty="0"/>
              <a:t>edges = </a:t>
            </a:r>
            <a:r>
              <a:rPr lang="en-US" altLang="zh-TW" dirty="0" err="1"/>
              <a:t>filters.sobel</a:t>
            </a:r>
            <a:r>
              <a:rPr lang="en-US" altLang="zh-TW" dirty="0"/>
              <a:t>(</a:t>
            </a:r>
            <a:r>
              <a:rPr lang="en-US" altLang="zh-TW" dirty="0" err="1"/>
              <a:t>img</a:t>
            </a:r>
            <a:r>
              <a:rPr lang="en-US" altLang="zh-TW" dirty="0"/>
              <a:t>)</a:t>
            </a:r>
          </a:p>
          <a:p>
            <a:pPr marL="457200" lvl="1" indent="0">
              <a:buNone/>
            </a:pPr>
            <a:r>
              <a:rPr lang="en-US" altLang="zh-TW" dirty="0" err="1"/>
              <a:t>io.imshow</a:t>
            </a:r>
            <a:r>
              <a:rPr lang="en-US" altLang="zh-TW" dirty="0"/>
              <a:t>(edges)</a:t>
            </a:r>
          </a:p>
          <a:p>
            <a:pPr marL="457200" lvl="1" indent="0">
              <a:buNone/>
            </a:pPr>
            <a:r>
              <a:rPr lang="en-US" altLang="zh-TW" dirty="0" err="1"/>
              <a:t>io.show</a:t>
            </a:r>
            <a:r>
              <a:rPr lang="en-US" altLang="zh-TW" dirty="0"/>
              <a:t>()</a:t>
            </a:r>
            <a:endParaRPr lang="zh-TW" altLang="en-US" dirty="0"/>
          </a:p>
        </p:txBody>
      </p:sp>
    </p:spTree>
    <p:extLst>
      <p:ext uri="{BB962C8B-B14F-4D97-AF65-F5344CB8AC3E}">
        <p14:creationId xmlns:p14="http://schemas.microsoft.com/office/powerpoint/2010/main" val="13785334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7C3F844-4E33-4728-80E5-32140B7209BF}"/>
              </a:ext>
            </a:extLst>
          </p:cNvPr>
          <p:cNvSpPr>
            <a:spLocks noGrp="1"/>
          </p:cNvSpPr>
          <p:nvPr>
            <p:ph type="title"/>
          </p:nvPr>
        </p:nvSpPr>
        <p:spPr/>
        <p:txBody>
          <a:bodyPr/>
          <a:lstStyle/>
          <a:p>
            <a:r>
              <a:rPr lang="en-US" altLang="zh-TW" b="1" dirty="0"/>
              <a:t>Summary</a:t>
            </a:r>
            <a:endParaRPr lang="zh-TW" altLang="en-US" b="1" dirty="0"/>
          </a:p>
        </p:txBody>
      </p:sp>
      <p:sp>
        <p:nvSpPr>
          <p:cNvPr id="3" name="內容版面配置區 2">
            <a:extLst>
              <a:ext uri="{FF2B5EF4-FFF2-40B4-BE49-F238E27FC236}">
                <a16:creationId xmlns:a16="http://schemas.microsoft.com/office/drawing/2014/main" id="{B2E8B485-2232-4F67-A6BC-F90B7D7C66A6}"/>
              </a:ext>
            </a:extLst>
          </p:cNvPr>
          <p:cNvSpPr>
            <a:spLocks noGrp="1"/>
          </p:cNvSpPr>
          <p:nvPr>
            <p:ph idx="1"/>
          </p:nvPr>
        </p:nvSpPr>
        <p:spPr/>
        <p:txBody>
          <a:bodyPr/>
          <a:lstStyle/>
          <a:p>
            <a:r>
              <a:rPr lang="en-US" altLang="zh-TW" dirty="0"/>
              <a:t>Using the methods present in this chapter, you should be able to capture your data,</a:t>
            </a:r>
            <a:r>
              <a:rPr lang="zh-TW" altLang="en-US" dirty="0"/>
              <a:t> </a:t>
            </a:r>
            <a:r>
              <a:rPr lang="en-US" altLang="zh-TW" dirty="0"/>
              <a:t>transform it to the expected format, and perform necessary scaling before sending it to</a:t>
            </a:r>
            <a:r>
              <a:rPr lang="zh-TW" altLang="en-US"/>
              <a:t> </a:t>
            </a:r>
            <a:r>
              <a:rPr lang="en-US" altLang="zh-TW"/>
              <a:t>the </a:t>
            </a:r>
            <a:r>
              <a:rPr lang="en-US" altLang="zh-TW" dirty="0"/>
              <a:t>next steps down the machine learning pipeline.</a:t>
            </a:r>
            <a:endParaRPr lang="zh-TW" altLang="en-US" dirty="0"/>
          </a:p>
        </p:txBody>
      </p:sp>
    </p:spTree>
    <p:extLst>
      <p:ext uri="{BB962C8B-B14F-4D97-AF65-F5344CB8AC3E}">
        <p14:creationId xmlns:p14="http://schemas.microsoft.com/office/powerpoint/2010/main" val="802590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ED52C1F-4FDE-4F9C-A06F-B3265E5F7455}"/>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D123EA28-C96F-4078-82E2-0099D0F4C450}"/>
              </a:ext>
            </a:extLst>
          </p:cNvPr>
          <p:cNvSpPr>
            <a:spLocks noGrp="1"/>
          </p:cNvSpPr>
          <p:nvPr>
            <p:ph idx="1"/>
          </p:nvPr>
        </p:nvSpPr>
        <p:spPr/>
        <p:txBody>
          <a:bodyPr/>
          <a:lstStyle/>
          <a:p>
            <a:pPr lvl="1"/>
            <a:r>
              <a:rPr lang="en-US" altLang="zh-TW" dirty="0"/>
              <a:t>Interval Data:</a:t>
            </a:r>
            <a:r>
              <a:rPr lang="zh-TW" altLang="en-US" dirty="0"/>
              <a:t> </a:t>
            </a:r>
            <a:r>
              <a:rPr lang="en-US" altLang="zh-TW" dirty="0"/>
              <a:t>Interval data is a type of data that has properties of ordinal data (values can be</a:t>
            </a:r>
            <a:r>
              <a:rPr lang="zh-TW" altLang="en-US" dirty="0"/>
              <a:t> </a:t>
            </a:r>
            <a:r>
              <a:rPr lang="en-US" altLang="zh-TW" dirty="0"/>
              <a:t>compared), and the intervals are equally split.</a:t>
            </a:r>
            <a:r>
              <a:rPr lang="zh-TW" altLang="en-US" dirty="0"/>
              <a:t> </a:t>
            </a:r>
            <a:r>
              <a:rPr lang="en-US" altLang="zh-TW" dirty="0"/>
              <a:t>A good example is the Degrees Fahrenheit scale of temperatures.</a:t>
            </a:r>
          </a:p>
          <a:p>
            <a:pPr lvl="1"/>
            <a:r>
              <a:rPr lang="en-US" altLang="zh-TW" dirty="0"/>
              <a:t>Ratio Data:</a:t>
            </a:r>
            <a:r>
              <a:rPr lang="zh-TW" altLang="en-US" dirty="0"/>
              <a:t> </a:t>
            </a:r>
            <a:r>
              <a:rPr lang="en-US" altLang="zh-TW" dirty="0"/>
              <a:t>Ratio data is a type of data that has a natural zero point and supports all the properties</a:t>
            </a:r>
            <a:r>
              <a:rPr lang="zh-TW" altLang="en-US" dirty="0"/>
              <a:t> </a:t>
            </a:r>
            <a:r>
              <a:rPr lang="en-US" altLang="zh-TW" dirty="0"/>
              <a:t>of interval data, along with arithmetic operations of multiplication, division, etc.</a:t>
            </a:r>
          </a:p>
        </p:txBody>
      </p:sp>
    </p:spTree>
    <p:extLst>
      <p:ext uri="{BB962C8B-B14F-4D97-AF65-F5344CB8AC3E}">
        <p14:creationId xmlns:p14="http://schemas.microsoft.com/office/powerpoint/2010/main" val="2820196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DBA9BF-AFB4-4B60-B5E7-5139260DEF85}"/>
              </a:ext>
            </a:extLst>
          </p:cNvPr>
          <p:cNvSpPr>
            <a:spLocks noGrp="1"/>
          </p:cNvSpPr>
          <p:nvPr>
            <p:ph type="title"/>
          </p:nvPr>
        </p:nvSpPr>
        <p:spPr/>
        <p:txBody>
          <a:bodyPr/>
          <a:lstStyle/>
          <a:p>
            <a:r>
              <a:rPr lang="en-US" altLang="zh-TW" b="1" dirty="0"/>
              <a:t>Transformation</a:t>
            </a:r>
            <a:endParaRPr lang="zh-TW" altLang="en-US" b="1" dirty="0"/>
          </a:p>
        </p:txBody>
      </p:sp>
      <p:sp>
        <p:nvSpPr>
          <p:cNvPr id="3" name="內容版面配置區 2">
            <a:extLst>
              <a:ext uri="{FF2B5EF4-FFF2-40B4-BE49-F238E27FC236}">
                <a16:creationId xmlns:a16="http://schemas.microsoft.com/office/drawing/2014/main" id="{9BE22814-EA05-4048-B203-F0DF2FFA468B}"/>
              </a:ext>
            </a:extLst>
          </p:cNvPr>
          <p:cNvSpPr>
            <a:spLocks noGrp="1"/>
          </p:cNvSpPr>
          <p:nvPr>
            <p:ph idx="1"/>
          </p:nvPr>
        </p:nvSpPr>
        <p:spPr/>
        <p:txBody>
          <a:bodyPr/>
          <a:lstStyle/>
          <a:p>
            <a:r>
              <a:rPr lang="en-US" altLang="zh-TW" dirty="0"/>
              <a:t>One of the first steps you would require in any machine learning experiments is to</a:t>
            </a:r>
            <a:r>
              <a:rPr lang="zh-TW" altLang="en-US" dirty="0"/>
              <a:t> </a:t>
            </a:r>
            <a:r>
              <a:rPr lang="en-US" altLang="zh-TW" dirty="0"/>
              <a:t>prepare the data and transform it to the form that the algorithm accepts.</a:t>
            </a:r>
          </a:p>
          <a:p>
            <a:r>
              <a:rPr lang="en-US" altLang="zh-TW" dirty="0"/>
              <a:t>In some cases,</a:t>
            </a:r>
            <a:r>
              <a:rPr lang="zh-TW" altLang="en-US" dirty="0"/>
              <a:t> </a:t>
            </a:r>
            <a:r>
              <a:rPr lang="en-US" altLang="zh-TW" dirty="0"/>
              <a:t>you will need to figure out and extract the required signals and prepare a vector or</a:t>
            </a:r>
            <a:r>
              <a:rPr lang="zh-TW" altLang="en-US" dirty="0"/>
              <a:t> </a:t>
            </a:r>
            <a:r>
              <a:rPr lang="en-US" altLang="zh-TW" dirty="0"/>
              <a:t>elements that will represent the data. This process is called feature extraction.</a:t>
            </a:r>
            <a:endParaRPr lang="zh-TW" altLang="en-US" dirty="0"/>
          </a:p>
        </p:txBody>
      </p:sp>
    </p:spTree>
    <p:extLst>
      <p:ext uri="{BB962C8B-B14F-4D97-AF65-F5344CB8AC3E}">
        <p14:creationId xmlns:p14="http://schemas.microsoft.com/office/powerpoint/2010/main" val="4276016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DE2A54A-A03F-459B-9C32-436B61AC3084}"/>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CB279B48-4917-46D6-B8B3-F387E32C0270}"/>
              </a:ext>
            </a:extLst>
          </p:cNvPr>
          <p:cNvSpPr>
            <a:spLocks noGrp="1"/>
          </p:cNvSpPr>
          <p:nvPr>
            <p:ph idx="1"/>
          </p:nvPr>
        </p:nvSpPr>
        <p:spPr/>
        <p:txBody>
          <a:bodyPr/>
          <a:lstStyle/>
          <a:p>
            <a:r>
              <a:rPr lang="en-US" altLang="zh-TW" dirty="0"/>
              <a:t>Your attempt for treating any real-world data point will be to convert it into feature</a:t>
            </a:r>
            <a:r>
              <a:rPr lang="zh-TW" altLang="en-US" dirty="0"/>
              <a:t> </a:t>
            </a:r>
            <a:r>
              <a:rPr lang="en-US" altLang="zh-TW" dirty="0"/>
              <a:t>vectors.</a:t>
            </a:r>
          </a:p>
          <a:p>
            <a:r>
              <a:rPr lang="en-US" altLang="zh-TW" dirty="0"/>
              <a:t>Most of these attributes will need to be transformed. If we choose an algorithm that</a:t>
            </a:r>
            <a:r>
              <a:rPr lang="zh-TW" altLang="en-US" dirty="0"/>
              <a:t> </a:t>
            </a:r>
            <a:r>
              <a:rPr lang="en-US" altLang="zh-TW" dirty="0"/>
              <a:t>expects each attribute to be strictly numerical, we might need some of the following</a:t>
            </a:r>
            <a:r>
              <a:rPr lang="zh-TW" altLang="en-US" dirty="0"/>
              <a:t> </a:t>
            </a:r>
            <a:r>
              <a:rPr lang="en-US" altLang="zh-TW" dirty="0"/>
              <a:t>transformations to convert nonnumeric features into numeric.</a:t>
            </a:r>
            <a:endParaRPr lang="zh-TW" altLang="en-US" dirty="0"/>
          </a:p>
        </p:txBody>
      </p:sp>
    </p:spTree>
    <p:extLst>
      <p:ext uri="{BB962C8B-B14F-4D97-AF65-F5344CB8AC3E}">
        <p14:creationId xmlns:p14="http://schemas.microsoft.com/office/powerpoint/2010/main" val="1603393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7BD2D51-7C94-4938-8975-AA9B39155D63}"/>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B4FAFD70-E7D9-4D50-BAC4-1D4DE27946AF}"/>
              </a:ext>
            </a:extLst>
          </p:cNvPr>
          <p:cNvSpPr>
            <a:spLocks noGrp="1"/>
          </p:cNvSpPr>
          <p:nvPr>
            <p:ph idx="1"/>
          </p:nvPr>
        </p:nvSpPr>
        <p:spPr/>
        <p:txBody>
          <a:bodyPr>
            <a:normAutofit fontScale="92500"/>
          </a:bodyPr>
          <a:lstStyle/>
          <a:p>
            <a:pPr marL="514350" indent="-514350">
              <a:buFont typeface="+mj-lt"/>
              <a:buAutoNum type="arabicPeriod"/>
            </a:pPr>
            <a:r>
              <a:rPr lang="en-US" altLang="zh-TW" dirty="0"/>
              <a:t>Name: Will be considered meaningless for such approaches. We</a:t>
            </a:r>
            <a:r>
              <a:rPr lang="zh-TW" altLang="en-US" dirty="0"/>
              <a:t> </a:t>
            </a:r>
            <a:r>
              <a:rPr lang="en-US" altLang="zh-TW" dirty="0"/>
              <a:t>will need to remove this field.</a:t>
            </a:r>
          </a:p>
          <a:p>
            <a:pPr marL="514350" indent="-514350">
              <a:buFont typeface="+mj-lt"/>
              <a:buAutoNum type="arabicPeriod"/>
            </a:pPr>
            <a:r>
              <a:rPr lang="en-US" altLang="zh-TW" dirty="0"/>
              <a:t>Date of birth: We can use this field to find the current age of the</a:t>
            </a:r>
            <a:r>
              <a:rPr lang="zh-TW" altLang="en-US" dirty="0"/>
              <a:t> </a:t>
            </a:r>
            <a:r>
              <a:rPr lang="en-US" altLang="zh-TW" dirty="0"/>
              <a:t>student.</a:t>
            </a:r>
          </a:p>
          <a:p>
            <a:pPr marL="514350" indent="-514350">
              <a:buFont typeface="+mj-lt"/>
              <a:buAutoNum type="arabicPeriod"/>
            </a:pPr>
            <a:r>
              <a:rPr lang="en-US" altLang="zh-TW" dirty="0"/>
              <a:t>Gender: Can be one of the various choices. We will see how to</a:t>
            </a:r>
            <a:r>
              <a:rPr lang="zh-TW" altLang="en-US" dirty="0"/>
              <a:t> </a:t>
            </a:r>
            <a:r>
              <a:rPr lang="en-US" altLang="zh-TW" dirty="0"/>
              <a:t>process these in the next section.</a:t>
            </a:r>
          </a:p>
          <a:p>
            <a:pPr marL="514350" indent="-514350">
              <a:buFont typeface="+mj-lt"/>
              <a:buAutoNum type="arabicPeriod"/>
            </a:pPr>
            <a:r>
              <a:rPr lang="en-US" altLang="zh-TW" dirty="0"/>
              <a:t>Highest achieved education level: Can be one of the various</a:t>
            </a:r>
            <a:r>
              <a:rPr lang="zh-TW" altLang="en-US" dirty="0"/>
              <a:t> </a:t>
            </a:r>
            <a:r>
              <a:rPr lang="en-US" altLang="zh-TW" dirty="0"/>
              <a:t>choices. Because this is ordinal in nature, we can try a different</a:t>
            </a:r>
            <a:r>
              <a:rPr lang="zh-TW" altLang="en-US" dirty="0"/>
              <a:t> </a:t>
            </a:r>
            <a:r>
              <a:rPr lang="en-US" altLang="zh-TW" dirty="0"/>
              <a:t>approach. This will be explained in the following section.</a:t>
            </a:r>
          </a:p>
          <a:p>
            <a:pPr marL="514350" indent="-514350">
              <a:buFont typeface="+mj-lt"/>
              <a:buAutoNum type="arabicPeriod"/>
            </a:pPr>
            <a:r>
              <a:rPr lang="en-US" altLang="zh-TW" dirty="0"/>
              <a:t>Marks in each course: Can be combined to find the aggregate and</a:t>
            </a:r>
            <a:r>
              <a:rPr lang="zh-TW" altLang="en-US" dirty="0"/>
              <a:t> </a:t>
            </a:r>
            <a:r>
              <a:rPr lang="en-US" altLang="zh-TW" dirty="0"/>
              <a:t>bucketed into different grade levels.</a:t>
            </a:r>
            <a:endParaRPr lang="zh-TW" altLang="en-US" dirty="0"/>
          </a:p>
        </p:txBody>
      </p:sp>
    </p:spTree>
    <p:extLst>
      <p:ext uri="{BB962C8B-B14F-4D97-AF65-F5344CB8AC3E}">
        <p14:creationId xmlns:p14="http://schemas.microsoft.com/office/powerpoint/2010/main" val="4030818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E543B39-E6D8-4EDC-ADAB-7CB07346D4DB}"/>
              </a:ext>
            </a:extLst>
          </p:cNvPr>
          <p:cNvSpPr>
            <a:spLocks noGrp="1"/>
          </p:cNvSpPr>
          <p:nvPr>
            <p:ph type="title"/>
          </p:nvPr>
        </p:nvSpPr>
        <p:spPr/>
        <p:txBody>
          <a:bodyPr/>
          <a:lstStyle/>
          <a:p>
            <a:r>
              <a:rPr lang="en-US" altLang="zh-TW" dirty="0"/>
              <a:t>Transforming Nominal Attributes</a:t>
            </a:r>
            <a:endParaRPr lang="zh-TW" altLang="en-US" dirty="0"/>
          </a:p>
        </p:txBody>
      </p:sp>
      <p:sp>
        <p:nvSpPr>
          <p:cNvPr id="3" name="內容版面配置區 2">
            <a:extLst>
              <a:ext uri="{FF2B5EF4-FFF2-40B4-BE49-F238E27FC236}">
                <a16:creationId xmlns:a16="http://schemas.microsoft.com/office/drawing/2014/main" id="{069420AA-6B9A-4992-8FB1-4CE16EC1B8ED}"/>
              </a:ext>
            </a:extLst>
          </p:cNvPr>
          <p:cNvSpPr>
            <a:spLocks noGrp="1"/>
          </p:cNvSpPr>
          <p:nvPr>
            <p:ph idx="1"/>
          </p:nvPr>
        </p:nvSpPr>
        <p:spPr/>
        <p:txBody>
          <a:bodyPr/>
          <a:lstStyle/>
          <a:p>
            <a:r>
              <a:rPr lang="en-US" altLang="zh-TW" dirty="0"/>
              <a:t>Consider the Gender attribute, which may have three values – Male, Female, and Other.</a:t>
            </a:r>
          </a:p>
          <a:p>
            <a:r>
              <a:rPr lang="en-US" altLang="zh-TW" dirty="0"/>
              <a:t>One-hot encoding</a:t>
            </a:r>
          </a:p>
          <a:p>
            <a:pPr marL="457200" lvl="1" indent="0">
              <a:buNone/>
            </a:pPr>
            <a:r>
              <a:rPr lang="en-US" altLang="zh-TW" dirty="0"/>
              <a:t>Edward </a:t>
            </a:r>
            <a:r>
              <a:rPr lang="en-US" altLang="zh-TW" dirty="0" err="1"/>
              <a:t>Remirez</a:t>
            </a:r>
            <a:r>
              <a:rPr lang="en-US" altLang="zh-TW" dirty="0"/>
              <a:t>, Male, 28 years, Bachelors Degree</a:t>
            </a:r>
          </a:p>
          <a:p>
            <a:pPr marL="457200" lvl="1" indent="0">
              <a:buNone/>
            </a:pPr>
            <a:r>
              <a:rPr lang="en-US" altLang="zh-TW" dirty="0"/>
              <a:t>Edward </a:t>
            </a:r>
            <a:r>
              <a:rPr lang="en-US" altLang="zh-TW" dirty="0" err="1"/>
              <a:t>Remirez</a:t>
            </a:r>
            <a:r>
              <a:rPr lang="en-US" altLang="zh-TW" dirty="0"/>
              <a:t>, 0, 1, 0, 28 years, Bachelors Degree</a:t>
            </a:r>
          </a:p>
          <a:p>
            <a:r>
              <a:rPr lang="en-US" altLang="zh-TW" dirty="0" err="1"/>
              <a:t>Scikit</a:t>
            </a:r>
            <a:r>
              <a:rPr lang="en-US" altLang="zh-TW" dirty="0"/>
              <a:t>-learn provides simple</a:t>
            </a:r>
            <a:r>
              <a:rPr lang="zh-TW" altLang="en-US" dirty="0"/>
              <a:t> </a:t>
            </a:r>
            <a:r>
              <a:rPr lang="en-US" altLang="zh-TW" dirty="0"/>
              <a:t>interface for such transformation using </a:t>
            </a:r>
            <a:r>
              <a:rPr lang="en-US" altLang="zh-TW" dirty="0" err="1"/>
              <a:t>sklearn.preprocessing</a:t>
            </a:r>
            <a:r>
              <a:rPr lang="en-US" altLang="zh-TW" dirty="0"/>
              <a:t>.</a:t>
            </a:r>
            <a:endParaRPr lang="zh-TW" altLang="en-US" dirty="0"/>
          </a:p>
        </p:txBody>
      </p:sp>
    </p:spTree>
    <p:extLst>
      <p:ext uri="{BB962C8B-B14F-4D97-AF65-F5344CB8AC3E}">
        <p14:creationId xmlns:p14="http://schemas.microsoft.com/office/powerpoint/2010/main" val="1579671304"/>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565</TotalTime>
  <Words>3150</Words>
  <Application>Microsoft Office PowerPoint</Application>
  <PresentationFormat>寬螢幕</PresentationFormat>
  <Paragraphs>216</Paragraphs>
  <Slides>49</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49</vt:i4>
      </vt:variant>
    </vt:vector>
  </HeadingPairs>
  <TitlesOfParts>
    <vt:vector size="54" baseType="lpstr">
      <vt:lpstr>新細明體</vt:lpstr>
      <vt:lpstr>Arial</vt:lpstr>
      <vt:lpstr>Calibri</vt:lpstr>
      <vt:lpstr>Calibri Light</vt:lpstr>
      <vt:lpstr>Office 佈景主題</vt:lpstr>
      <vt:lpstr>Chapter 6 Preparing Data for Machine Learning</vt:lpstr>
      <vt:lpstr>PowerPoint 簡報</vt:lpstr>
      <vt:lpstr>Types of Data Variables</vt:lpstr>
      <vt:lpstr>PowerPoint 簡報</vt:lpstr>
      <vt:lpstr>PowerPoint 簡報</vt:lpstr>
      <vt:lpstr>Transformation</vt:lpstr>
      <vt:lpstr>PowerPoint 簡報</vt:lpstr>
      <vt:lpstr>PowerPoint 簡報</vt:lpstr>
      <vt:lpstr>Transforming Nominal Attributes</vt:lpstr>
      <vt:lpstr>PowerPoint 簡報</vt:lpstr>
      <vt:lpstr>PowerPoint 簡報</vt:lpstr>
      <vt:lpstr>PowerPoint 簡報</vt:lpstr>
      <vt:lpstr>PowerPoint 簡報</vt:lpstr>
      <vt:lpstr>PowerPoint 簡報</vt:lpstr>
      <vt:lpstr>Transforming Ordinal Attributes</vt:lpstr>
      <vt:lpstr>PowerPoint 簡報</vt:lpstr>
      <vt:lpstr>Normalization</vt:lpstr>
      <vt:lpstr>PowerPoint 簡報</vt:lpstr>
      <vt:lpstr>PowerPoint 簡報</vt:lpstr>
      <vt:lpstr>Min-Max Scaling</vt:lpstr>
      <vt:lpstr>PowerPoint 簡報</vt:lpstr>
      <vt:lpstr>PowerPoint 簡報</vt:lpstr>
      <vt:lpstr>Standard Scaling</vt:lpstr>
      <vt:lpstr>PowerPoint 簡報</vt:lpstr>
      <vt:lpstr>PowerPoint 簡報</vt:lpstr>
      <vt:lpstr>Preprocessing Text</vt:lpstr>
      <vt:lpstr>Preparing NLTK</vt:lpstr>
      <vt:lpstr>PowerPoint 簡報</vt:lpstr>
      <vt:lpstr>PowerPoint 簡報</vt:lpstr>
      <vt:lpstr>PowerPoint 簡報</vt:lpstr>
      <vt:lpstr>Five-Step NLP Pipeline</vt:lpstr>
      <vt:lpstr>1. Segmentation</vt:lpstr>
      <vt:lpstr>2. Tokenization</vt:lpstr>
      <vt:lpstr>3. Stemming and Lemmatization</vt:lpstr>
      <vt:lpstr>PowerPoint 簡報</vt:lpstr>
      <vt:lpstr>PowerPoint 簡報</vt:lpstr>
      <vt:lpstr>4. Removing Stopwords</vt:lpstr>
      <vt:lpstr>PowerPoint 簡報</vt:lpstr>
      <vt:lpstr>5. Preparing Word Vectors</vt:lpstr>
      <vt:lpstr>PowerPoint 簡報</vt:lpstr>
      <vt:lpstr>PowerPoint 簡報</vt:lpstr>
      <vt:lpstr>PowerPoint 簡報</vt:lpstr>
      <vt:lpstr>PowerPoint 簡報</vt:lpstr>
      <vt:lpstr>PowerPoint 簡報</vt:lpstr>
      <vt:lpstr>Preprocessing Images</vt:lpstr>
      <vt:lpstr>PowerPoint 簡報</vt:lpstr>
      <vt:lpstr>PowerPoint 簡報</vt:lpstr>
      <vt:lpstr>PowerPoint 簡報</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1 Introducing AI</dc:title>
  <dc:creator>csshieh</dc:creator>
  <cp:lastModifiedBy>csshieh</cp:lastModifiedBy>
  <cp:revision>128</cp:revision>
  <dcterms:created xsi:type="dcterms:W3CDTF">2022-09-14T14:10:43Z</dcterms:created>
  <dcterms:modified xsi:type="dcterms:W3CDTF">2022-11-18T16:45:16Z</dcterms:modified>
</cp:coreProperties>
</file>